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6" r:id="rId1"/>
  </p:sldMasterIdLst>
  <p:notesMasterIdLst>
    <p:notesMasterId r:id="rId14"/>
  </p:notesMasterIdLst>
  <p:sldIdLst>
    <p:sldId id="263" r:id="rId2"/>
    <p:sldId id="297" r:id="rId3"/>
    <p:sldId id="259" r:id="rId4"/>
    <p:sldId id="286" r:id="rId5"/>
    <p:sldId id="287" r:id="rId6"/>
    <p:sldId id="291" r:id="rId7"/>
    <p:sldId id="288" r:id="rId8"/>
    <p:sldId id="289" r:id="rId9"/>
    <p:sldId id="299" r:id="rId10"/>
    <p:sldId id="293" r:id="rId11"/>
    <p:sldId id="294" r:id="rId12"/>
    <p:sldId id="29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48"/>
    <p:restoredTop sz="95781"/>
  </p:normalViewPr>
  <p:slideViewPr>
    <p:cSldViewPr snapToGrid="0">
      <p:cViewPr varScale="1">
        <p:scale>
          <a:sx n="108" d="100"/>
          <a:sy n="108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harsha\Semester-1\Datamining\Final%20Project\Final%20Project\Project%20Dataset_detail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Sheet3!$C$2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Sheet3!$B$3:$B$10</c:f>
              <c:strCache>
                <c:ptCount val="8"/>
                <c:pt idx="0">
                  <c:v>Neural Network</c:v>
                </c:pt>
                <c:pt idx="1">
                  <c:v>XGBoost</c:v>
                </c:pt>
                <c:pt idx="2">
                  <c:v>Decision Tree</c:v>
                </c:pt>
                <c:pt idx="3">
                  <c:v>Random Forest</c:v>
                </c:pt>
                <c:pt idx="4">
                  <c:v>AdaBoost</c:v>
                </c:pt>
                <c:pt idx="5">
                  <c:v>Gradient Boost</c:v>
                </c:pt>
                <c:pt idx="6">
                  <c:v>Logistic Regression</c:v>
                </c:pt>
                <c:pt idx="7">
                  <c:v>KNN</c:v>
                </c:pt>
              </c:strCache>
            </c:strRef>
          </c:cat>
          <c:val>
            <c:numRef>
              <c:f>Sheet3!$C$3:$C$10</c:f>
              <c:numCache>
                <c:formatCode>0.0%</c:formatCode>
                <c:ptCount val="8"/>
                <c:pt idx="0">
                  <c:v>0.86596399999999996</c:v>
                </c:pt>
                <c:pt idx="1">
                  <c:v>0.86671699999999996</c:v>
                </c:pt>
                <c:pt idx="2">
                  <c:v>0.85090399999999999</c:v>
                </c:pt>
                <c:pt idx="3">
                  <c:v>0.87123499999999998</c:v>
                </c:pt>
                <c:pt idx="4">
                  <c:v>0.85241</c:v>
                </c:pt>
                <c:pt idx="5">
                  <c:v>0.86671699999999996</c:v>
                </c:pt>
                <c:pt idx="6">
                  <c:v>0.85768100000000003</c:v>
                </c:pt>
                <c:pt idx="7">
                  <c:v>0.81626500000000002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1F-1C41-9F00-ED029AE2B37D}"/>
            </c:ext>
          </c:extLst>
        </c:ser>
        <c:ser>
          <c:idx val="1"/>
          <c:order val="1"/>
          <c:tx>
            <c:strRef>
              <c:f>Sheet3!$E$2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Sheet3!$B$3:$B$10</c:f>
              <c:strCache>
                <c:ptCount val="8"/>
                <c:pt idx="0">
                  <c:v>Neural Network</c:v>
                </c:pt>
                <c:pt idx="1">
                  <c:v>XGBoost</c:v>
                </c:pt>
                <c:pt idx="2">
                  <c:v>Decision Tree</c:v>
                </c:pt>
                <c:pt idx="3">
                  <c:v>Random Forest</c:v>
                </c:pt>
                <c:pt idx="4">
                  <c:v>AdaBoost</c:v>
                </c:pt>
                <c:pt idx="5">
                  <c:v>Gradient Boost</c:v>
                </c:pt>
                <c:pt idx="6">
                  <c:v>Logistic Regression</c:v>
                </c:pt>
                <c:pt idx="7">
                  <c:v>KNN</c:v>
                </c:pt>
              </c:strCache>
            </c:strRef>
          </c:cat>
          <c:val>
            <c:numRef>
              <c:f>Sheet3!$E$3:$E$10</c:f>
              <c:numCache>
                <c:formatCode>0.0%</c:formatCode>
                <c:ptCount val="8"/>
                <c:pt idx="0">
                  <c:v>0.79418900000000003</c:v>
                </c:pt>
                <c:pt idx="1">
                  <c:v>0.76755399999999996</c:v>
                </c:pt>
                <c:pt idx="2">
                  <c:v>0.78934599999999999</c:v>
                </c:pt>
                <c:pt idx="3">
                  <c:v>0.72639200000000004</c:v>
                </c:pt>
                <c:pt idx="4">
                  <c:v>0.78692499999999999</c:v>
                </c:pt>
                <c:pt idx="5">
                  <c:v>0.76997599999999999</c:v>
                </c:pt>
                <c:pt idx="6">
                  <c:v>0.78450399999999998</c:v>
                </c:pt>
                <c:pt idx="7">
                  <c:v>0.73849900000000002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1F-1C41-9F00-ED029AE2B37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99159120"/>
        <c:axId val="208551168"/>
      </c:barChart>
      <c:catAx>
        <c:axId val="199159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551168"/>
        <c:crosses val="autoZero"/>
        <c:auto val="1"/>
        <c:lblAlgn val="ctr"/>
        <c:lblOffset val="100"/>
        <c:noMultiLvlLbl val="0"/>
      </c:catAx>
      <c:valAx>
        <c:axId val="208551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159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9456B3-4FE2-4D0E-A119-5A04974BB6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0ACC83-BFC8-43EB-9D84-55C38566631C}">
      <dgm:prSet/>
      <dgm:spPr/>
      <dgm:t>
        <a:bodyPr/>
        <a:lstStyle/>
        <a:p>
          <a:r>
            <a:rPr lang="en-US"/>
            <a:t>Source- UCI Machine Learning Repository</a:t>
          </a:r>
        </a:p>
      </dgm:t>
    </dgm:pt>
    <dgm:pt modelId="{E41750CD-95C9-40BA-9FCB-29E35D33F450}" type="parTrans" cxnId="{FA877E2B-8056-4894-84F2-76A65A4584F4}">
      <dgm:prSet/>
      <dgm:spPr/>
      <dgm:t>
        <a:bodyPr/>
        <a:lstStyle/>
        <a:p>
          <a:endParaRPr lang="en-US"/>
        </a:p>
      </dgm:t>
    </dgm:pt>
    <dgm:pt modelId="{B005DA13-0008-419B-BDC4-0A355602F1F7}" type="sibTrans" cxnId="{FA877E2B-8056-4894-84F2-76A65A4584F4}">
      <dgm:prSet/>
      <dgm:spPr/>
      <dgm:t>
        <a:bodyPr/>
        <a:lstStyle/>
        <a:p>
          <a:endParaRPr lang="en-US"/>
        </a:p>
      </dgm:t>
    </dgm:pt>
    <dgm:pt modelId="{D490253C-03C4-45B0-88FC-C3413EF722AD}">
      <dgm:prSet/>
      <dgm:spPr/>
      <dgm:t>
        <a:bodyPr/>
        <a:lstStyle/>
        <a:p>
          <a:r>
            <a:rPr lang="en-US"/>
            <a:t>European Country-Portugal</a:t>
          </a:r>
        </a:p>
      </dgm:t>
    </dgm:pt>
    <dgm:pt modelId="{35B99DB5-94E4-4C72-97B8-C7855FAE14B3}" type="parTrans" cxnId="{8E3743E8-0877-423A-AA3B-E02118392E05}">
      <dgm:prSet/>
      <dgm:spPr/>
      <dgm:t>
        <a:bodyPr/>
        <a:lstStyle/>
        <a:p>
          <a:endParaRPr lang="en-US"/>
        </a:p>
      </dgm:t>
    </dgm:pt>
    <dgm:pt modelId="{9D3F4649-7177-44B5-B7D2-7D09A53303E1}" type="sibTrans" cxnId="{8E3743E8-0877-423A-AA3B-E02118392E05}">
      <dgm:prSet/>
      <dgm:spPr/>
      <dgm:t>
        <a:bodyPr/>
        <a:lstStyle/>
        <a:p>
          <a:endParaRPr lang="en-US"/>
        </a:p>
      </dgm:t>
    </dgm:pt>
    <dgm:pt modelId="{65E57C1C-B177-42A6-944E-016E80FC7742}">
      <dgm:prSet/>
      <dgm:spPr/>
      <dgm:t>
        <a:bodyPr/>
        <a:lstStyle/>
        <a:p>
          <a:r>
            <a:rPr lang="en-US" dirty="0"/>
            <a:t>Belongs to a Higher educational institution</a:t>
          </a:r>
        </a:p>
      </dgm:t>
    </dgm:pt>
    <dgm:pt modelId="{6BC778F7-C43B-4234-8BBA-ACE55AAE907D}" type="parTrans" cxnId="{ACFE30C8-891E-4E79-92C3-383CB6E0B215}">
      <dgm:prSet/>
      <dgm:spPr/>
      <dgm:t>
        <a:bodyPr/>
        <a:lstStyle/>
        <a:p>
          <a:endParaRPr lang="en-US"/>
        </a:p>
      </dgm:t>
    </dgm:pt>
    <dgm:pt modelId="{88E1BD2F-077E-4E9D-A59D-1EF887F4C8E7}" type="sibTrans" cxnId="{ACFE30C8-891E-4E79-92C3-383CB6E0B215}">
      <dgm:prSet/>
      <dgm:spPr/>
      <dgm:t>
        <a:bodyPr/>
        <a:lstStyle/>
        <a:p>
          <a:endParaRPr lang="en-US"/>
        </a:p>
      </dgm:t>
    </dgm:pt>
    <dgm:pt modelId="{6E1A3703-4083-4A43-9CD5-A48AB6930775}">
      <dgm:prSet/>
      <dgm:spPr/>
      <dgm:t>
        <a:bodyPr/>
        <a:lstStyle/>
        <a:p>
          <a:r>
            <a:rPr lang="en-US"/>
            <a:t>4424 records of students’ personal details , academic performance of 1st year, macro-economic data(Total-37 attributes)</a:t>
          </a:r>
        </a:p>
      </dgm:t>
    </dgm:pt>
    <dgm:pt modelId="{F947FA56-94E5-4112-9A0E-D7BB06B29BA2}" type="parTrans" cxnId="{237DBCF4-A500-4F3F-AF20-4E3ED36E8026}">
      <dgm:prSet/>
      <dgm:spPr/>
      <dgm:t>
        <a:bodyPr/>
        <a:lstStyle/>
        <a:p>
          <a:endParaRPr lang="en-US"/>
        </a:p>
      </dgm:t>
    </dgm:pt>
    <dgm:pt modelId="{EDE62731-9732-4B0B-A71D-36DDEFA1DA6C}" type="sibTrans" cxnId="{237DBCF4-A500-4F3F-AF20-4E3ED36E8026}">
      <dgm:prSet/>
      <dgm:spPr/>
      <dgm:t>
        <a:bodyPr/>
        <a:lstStyle/>
        <a:p>
          <a:endParaRPr lang="en-US"/>
        </a:p>
      </dgm:t>
    </dgm:pt>
    <dgm:pt modelId="{E53FDF2B-69AF-4D6E-A991-7CFA1D60162A}">
      <dgm:prSet/>
      <dgm:spPr/>
      <dgm:t>
        <a:bodyPr/>
        <a:lstStyle/>
        <a:p>
          <a:r>
            <a:rPr lang="en-US"/>
            <a:t>Target variable- Originally 3 class- Changed to binary class (Drop-out-Yes/No)</a:t>
          </a:r>
        </a:p>
      </dgm:t>
    </dgm:pt>
    <dgm:pt modelId="{5B3D95BB-35D4-4689-B6EC-9AA55EBE6AEC}" type="parTrans" cxnId="{A9BEB83F-CD56-43EC-8BAD-4E5D82DE1BDF}">
      <dgm:prSet/>
      <dgm:spPr/>
      <dgm:t>
        <a:bodyPr/>
        <a:lstStyle/>
        <a:p>
          <a:endParaRPr lang="en-US"/>
        </a:p>
      </dgm:t>
    </dgm:pt>
    <dgm:pt modelId="{048B0A17-7920-4841-906C-19FC9A27D217}" type="sibTrans" cxnId="{A9BEB83F-CD56-43EC-8BAD-4E5D82DE1BDF}">
      <dgm:prSet/>
      <dgm:spPr/>
      <dgm:t>
        <a:bodyPr/>
        <a:lstStyle/>
        <a:p>
          <a:endParaRPr lang="en-US"/>
        </a:p>
      </dgm:t>
    </dgm:pt>
    <dgm:pt modelId="{398E9D55-52C2-A043-B2B3-3889A81C48C6}" type="pres">
      <dgm:prSet presAssocID="{A69456B3-4FE2-4D0E-A119-5A04974BB6C8}" presName="linear" presStyleCnt="0">
        <dgm:presLayoutVars>
          <dgm:animLvl val="lvl"/>
          <dgm:resizeHandles val="exact"/>
        </dgm:presLayoutVars>
      </dgm:prSet>
      <dgm:spPr/>
    </dgm:pt>
    <dgm:pt modelId="{ADEFB073-BBEA-7146-B6DB-740579C7D959}" type="pres">
      <dgm:prSet presAssocID="{B50ACC83-BFC8-43EB-9D84-55C38566631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82B9DA5-DD11-9947-9CF4-C7556A80CC76}" type="pres">
      <dgm:prSet presAssocID="{B005DA13-0008-419B-BDC4-0A355602F1F7}" presName="spacer" presStyleCnt="0"/>
      <dgm:spPr/>
    </dgm:pt>
    <dgm:pt modelId="{ED923E2C-08D9-9D49-828A-6B9FC1F85FA7}" type="pres">
      <dgm:prSet presAssocID="{D490253C-03C4-45B0-88FC-C3413EF722A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CC30A48-E1FD-0241-8662-80C6EC988C57}" type="pres">
      <dgm:prSet presAssocID="{9D3F4649-7177-44B5-B7D2-7D09A53303E1}" presName="spacer" presStyleCnt="0"/>
      <dgm:spPr/>
    </dgm:pt>
    <dgm:pt modelId="{20EAC62B-0F97-0D45-B85D-A524140D590A}" type="pres">
      <dgm:prSet presAssocID="{65E57C1C-B177-42A6-944E-016E80FC774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3292E12-51C6-7D44-8EE8-8D2BF38AF000}" type="pres">
      <dgm:prSet presAssocID="{88E1BD2F-077E-4E9D-A59D-1EF887F4C8E7}" presName="spacer" presStyleCnt="0"/>
      <dgm:spPr/>
    </dgm:pt>
    <dgm:pt modelId="{EFA7E106-81FB-0F41-B1CE-909113E4D761}" type="pres">
      <dgm:prSet presAssocID="{6E1A3703-4083-4A43-9CD5-A48AB693077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0301C3F-BD19-5440-B060-F6A060B02B4D}" type="pres">
      <dgm:prSet presAssocID="{EDE62731-9732-4B0B-A71D-36DDEFA1DA6C}" presName="spacer" presStyleCnt="0"/>
      <dgm:spPr/>
    </dgm:pt>
    <dgm:pt modelId="{2EA2CC1C-257F-3C40-A3F3-AC99F560D278}" type="pres">
      <dgm:prSet presAssocID="{E53FDF2B-69AF-4D6E-A991-7CFA1D60162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A877E2B-8056-4894-84F2-76A65A4584F4}" srcId="{A69456B3-4FE2-4D0E-A119-5A04974BB6C8}" destId="{B50ACC83-BFC8-43EB-9D84-55C38566631C}" srcOrd="0" destOrd="0" parTransId="{E41750CD-95C9-40BA-9FCB-29E35D33F450}" sibTransId="{B005DA13-0008-419B-BDC4-0A355602F1F7}"/>
    <dgm:cxn modelId="{80188D3F-85A9-BA41-8BFE-E185626632B5}" type="presOf" srcId="{B50ACC83-BFC8-43EB-9D84-55C38566631C}" destId="{ADEFB073-BBEA-7146-B6DB-740579C7D959}" srcOrd="0" destOrd="0" presId="urn:microsoft.com/office/officeart/2005/8/layout/vList2"/>
    <dgm:cxn modelId="{A9BEB83F-CD56-43EC-8BAD-4E5D82DE1BDF}" srcId="{A69456B3-4FE2-4D0E-A119-5A04974BB6C8}" destId="{E53FDF2B-69AF-4D6E-A991-7CFA1D60162A}" srcOrd="4" destOrd="0" parTransId="{5B3D95BB-35D4-4689-B6EC-9AA55EBE6AEC}" sibTransId="{048B0A17-7920-4841-906C-19FC9A27D217}"/>
    <dgm:cxn modelId="{7EB65B44-8E36-DB40-A8D0-4E49331D2F6E}" type="presOf" srcId="{E53FDF2B-69AF-4D6E-A991-7CFA1D60162A}" destId="{2EA2CC1C-257F-3C40-A3F3-AC99F560D278}" srcOrd="0" destOrd="0" presId="urn:microsoft.com/office/officeart/2005/8/layout/vList2"/>
    <dgm:cxn modelId="{332A1CA2-6CBC-AD4F-AB52-19DEE751AE82}" type="presOf" srcId="{6E1A3703-4083-4A43-9CD5-A48AB6930775}" destId="{EFA7E106-81FB-0F41-B1CE-909113E4D761}" srcOrd="0" destOrd="0" presId="urn:microsoft.com/office/officeart/2005/8/layout/vList2"/>
    <dgm:cxn modelId="{ACFE30C8-891E-4E79-92C3-383CB6E0B215}" srcId="{A69456B3-4FE2-4D0E-A119-5A04974BB6C8}" destId="{65E57C1C-B177-42A6-944E-016E80FC7742}" srcOrd="2" destOrd="0" parTransId="{6BC778F7-C43B-4234-8BBA-ACE55AAE907D}" sibTransId="{88E1BD2F-077E-4E9D-A59D-1EF887F4C8E7}"/>
    <dgm:cxn modelId="{3853DDC8-2443-0C48-9C00-5B27C11B6484}" type="presOf" srcId="{A69456B3-4FE2-4D0E-A119-5A04974BB6C8}" destId="{398E9D55-52C2-A043-B2B3-3889A81C48C6}" srcOrd="0" destOrd="0" presId="urn:microsoft.com/office/officeart/2005/8/layout/vList2"/>
    <dgm:cxn modelId="{8E3743E8-0877-423A-AA3B-E02118392E05}" srcId="{A69456B3-4FE2-4D0E-A119-5A04974BB6C8}" destId="{D490253C-03C4-45B0-88FC-C3413EF722AD}" srcOrd="1" destOrd="0" parTransId="{35B99DB5-94E4-4C72-97B8-C7855FAE14B3}" sibTransId="{9D3F4649-7177-44B5-B7D2-7D09A53303E1}"/>
    <dgm:cxn modelId="{237DBCF4-A500-4F3F-AF20-4E3ED36E8026}" srcId="{A69456B3-4FE2-4D0E-A119-5A04974BB6C8}" destId="{6E1A3703-4083-4A43-9CD5-A48AB6930775}" srcOrd="3" destOrd="0" parTransId="{F947FA56-94E5-4112-9A0E-D7BB06B29BA2}" sibTransId="{EDE62731-9732-4B0B-A71D-36DDEFA1DA6C}"/>
    <dgm:cxn modelId="{C855AEFA-2396-614E-A907-E9BBA1873060}" type="presOf" srcId="{D490253C-03C4-45B0-88FC-C3413EF722AD}" destId="{ED923E2C-08D9-9D49-828A-6B9FC1F85FA7}" srcOrd="0" destOrd="0" presId="urn:microsoft.com/office/officeart/2005/8/layout/vList2"/>
    <dgm:cxn modelId="{238DD4FE-1127-9C41-8A9B-846DDC162D53}" type="presOf" srcId="{65E57C1C-B177-42A6-944E-016E80FC7742}" destId="{20EAC62B-0F97-0D45-B85D-A524140D590A}" srcOrd="0" destOrd="0" presId="urn:microsoft.com/office/officeart/2005/8/layout/vList2"/>
    <dgm:cxn modelId="{AE1E5772-2149-E349-AFDE-DF2F7D9835E1}" type="presParOf" srcId="{398E9D55-52C2-A043-B2B3-3889A81C48C6}" destId="{ADEFB073-BBEA-7146-B6DB-740579C7D959}" srcOrd="0" destOrd="0" presId="urn:microsoft.com/office/officeart/2005/8/layout/vList2"/>
    <dgm:cxn modelId="{8EAD2C2A-D758-8D44-8FBC-CE73429E8687}" type="presParOf" srcId="{398E9D55-52C2-A043-B2B3-3889A81C48C6}" destId="{C82B9DA5-DD11-9947-9CF4-C7556A80CC76}" srcOrd="1" destOrd="0" presId="urn:microsoft.com/office/officeart/2005/8/layout/vList2"/>
    <dgm:cxn modelId="{7EF5F5A2-262D-BC4B-82D8-1E0E70EE838D}" type="presParOf" srcId="{398E9D55-52C2-A043-B2B3-3889A81C48C6}" destId="{ED923E2C-08D9-9D49-828A-6B9FC1F85FA7}" srcOrd="2" destOrd="0" presId="urn:microsoft.com/office/officeart/2005/8/layout/vList2"/>
    <dgm:cxn modelId="{21679512-B563-7D4E-8A60-1F772BC31E72}" type="presParOf" srcId="{398E9D55-52C2-A043-B2B3-3889A81C48C6}" destId="{DCC30A48-E1FD-0241-8662-80C6EC988C57}" srcOrd="3" destOrd="0" presId="urn:microsoft.com/office/officeart/2005/8/layout/vList2"/>
    <dgm:cxn modelId="{260E4323-DE6F-FD45-8297-8CCCEB9C1193}" type="presParOf" srcId="{398E9D55-52C2-A043-B2B3-3889A81C48C6}" destId="{20EAC62B-0F97-0D45-B85D-A524140D590A}" srcOrd="4" destOrd="0" presId="urn:microsoft.com/office/officeart/2005/8/layout/vList2"/>
    <dgm:cxn modelId="{08364CCB-1112-3144-B790-3452FC8378D1}" type="presParOf" srcId="{398E9D55-52C2-A043-B2B3-3889A81C48C6}" destId="{D3292E12-51C6-7D44-8EE8-8D2BF38AF000}" srcOrd="5" destOrd="0" presId="urn:microsoft.com/office/officeart/2005/8/layout/vList2"/>
    <dgm:cxn modelId="{12A3D5FA-94EF-DF4C-8EA2-08B02C0D16D1}" type="presParOf" srcId="{398E9D55-52C2-A043-B2B3-3889A81C48C6}" destId="{EFA7E106-81FB-0F41-B1CE-909113E4D761}" srcOrd="6" destOrd="0" presId="urn:microsoft.com/office/officeart/2005/8/layout/vList2"/>
    <dgm:cxn modelId="{D44DDE60-DD50-F54F-B399-93A7FE7A49C0}" type="presParOf" srcId="{398E9D55-52C2-A043-B2B3-3889A81C48C6}" destId="{C0301C3F-BD19-5440-B060-F6A060B02B4D}" srcOrd="7" destOrd="0" presId="urn:microsoft.com/office/officeart/2005/8/layout/vList2"/>
    <dgm:cxn modelId="{BA2B86AB-54F0-474E-AB1D-F34E188D0460}" type="presParOf" srcId="{398E9D55-52C2-A043-B2B3-3889A81C48C6}" destId="{2EA2CC1C-257F-3C40-A3F3-AC99F560D27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6C6538-177D-42B4-AB0F-C30494CB0D42}" type="doc">
      <dgm:prSet loTypeId="urn:microsoft.com/office/officeart/2018/2/layout/IconLabelList" loCatId="icon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F600F8-D320-49F7-B9BA-CD46DCE06D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Student Personal Details</a:t>
          </a:r>
        </a:p>
      </dgm:t>
    </dgm:pt>
    <dgm:pt modelId="{7D01D65F-25EF-4D15-9265-6B37500DE8B5}" type="parTrans" cxnId="{EF45F9D5-69FE-4434-8698-291E270F4605}">
      <dgm:prSet/>
      <dgm:spPr/>
      <dgm:t>
        <a:bodyPr/>
        <a:lstStyle/>
        <a:p>
          <a:endParaRPr lang="en-US"/>
        </a:p>
      </dgm:t>
    </dgm:pt>
    <dgm:pt modelId="{B3E35E71-EBD6-4419-8F91-CDA850AF4AA9}" type="sibTrans" cxnId="{EF45F9D5-69FE-4434-8698-291E270F4605}">
      <dgm:prSet/>
      <dgm:spPr/>
      <dgm:t>
        <a:bodyPr/>
        <a:lstStyle/>
        <a:p>
          <a:endParaRPr lang="en-US"/>
        </a:p>
      </dgm:t>
    </dgm:pt>
    <dgm:pt modelId="{CF78C056-3007-4DCD-8D9E-DF74E950C9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University Academic Performance</a:t>
          </a:r>
        </a:p>
      </dgm:t>
    </dgm:pt>
    <dgm:pt modelId="{FB7E2711-0A3E-4CA1-83B2-588A9D0EAE70}" type="parTrans" cxnId="{6EBC9EC7-8D7A-49D6-B351-3AE890B65E2F}">
      <dgm:prSet/>
      <dgm:spPr/>
      <dgm:t>
        <a:bodyPr/>
        <a:lstStyle/>
        <a:p>
          <a:endParaRPr lang="en-US"/>
        </a:p>
      </dgm:t>
    </dgm:pt>
    <dgm:pt modelId="{C1E55D31-5040-4198-AAE1-EF60BD9600C5}" type="sibTrans" cxnId="{6EBC9EC7-8D7A-49D6-B351-3AE890B65E2F}">
      <dgm:prSet/>
      <dgm:spPr/>
      <dgm:t>
        <a:bodyPr/>
        <a:lstStyle/>
        <a:p>
          <a:endParaRPr lang="en-US"/>
        </a:p>
      </dgm:t>
    </dgm:pt>
    <dgm:pt modelId="{6A946AF5-C53C-43B9-85EB-FB0703B34A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Macro-economic factors</a:t>
          </a:r>
        </a:p>
      </dgm:t>
    </dgm:pt>
    <dgm:pt modelId="{A5783E41-6A2B-4DF2-9AF6-F9A79610D3D3}" type="parTrans" cxnId="{FC524D1A-D956-475D-ABF8-83773BEC425C}">
      <dgm:prSet/>
      <dgm:spPr/>
      <dgm:t>
        <a:bodyPr/>
        <a:lstStyle/>
        <a:p>
          <a:endParaRPr lang="en-US"/>
        </a:p>
      </dgm:t>
    </dgm:pt>
    <dgm:pt modelId="{4A0B1785-7563-451C-BC0E-6EBEA559B132}" type="sibTrans" cxnId="{FC524D1A-D956-475D-ABF8-83773BEC425C}">
      <dgm:prSet/>
      <dgm:spPr/>
      <dgm:t>
        <a:bodyPr/>
        <a:lstStyle/>
        <a:p>
          <a:endParaRPr lang="en-US"/>
        </a:p>
      </dgm:t>
    </dgm:pt>
    <dgm:pt modelId="{0BA5D8BA-0D86-4977-9213-0F6C257690C1}" type="pres">
      <dgm:prSet presAssocID="{666C6538-177D-42B4-AB0F-C30494CB0D42}" presName="root" presStyleCnt="0">
        <dgm:presLayoutVars>
          <dgm:dir/>
          <dgm:resizeHandles val="exact"/>
        </dgm:presLayoutVars>
      </dgm:prSet>
      <dgm:spPr/>
    </dgm:pt>
    <dgm:pt modelId="{8B961BB6-EAB0-43FA-9FFF-20FBC46D071D}" type="pres">
      <dgm:prSet presAssocID="{0BF600F8-D320-49F7-B9BA-CD46DCE06D15}" presName="compNode" presStyleCnt="0"/>
      <dgm:spPr/>
    </dgm:pt>
    <dgm:pt modelId="{304AE23F-8F85-4D4A-B5A6-630C9D375040}" type="pres">
      <dgm:prSet presAssocID="{0BF600F8-D320-49F7-B9BA-CD46DCE06D1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CA1B16F-AAB6-4B60-896F-5880172F54A2}" type="pres">
      <dgm:prSet presAssocID="{0BF600F8-D320-49F7-B9BA-CD46DCE06D15}" presName="spaceRect" presStyleCnt="0"/>
      <dgm:spPr/>
    </dgm:pt>
    <dgm:pt modelId="{DE905792-A314-4184-B190-D7073D350E72}" type="pres">
      <dgm:prSet presAssocID="{0BF600F8-D320-49F7-B9BA-CD46DCE06D15}" presName="textRect" presStyleLbl="revTx" presStyleIdx="0" presStyleCnt="3">
        <dgm:presLayoutVars>
          <dgm:chMax val="1"/>
          <dgm:chPref val="1"/>
        </dgm:presLayoutVars>
      </dgm:prSet>
      <dgm:spPr/>
    </dgm:pt>
    <dgm:pt modelId="{81647FA6-7D82-442C-A104-B6FD6C161661}" type="pres">
      <dgm:prSet presAssocID="{B3E35E71-EBD6-4419-8F91-CDA850AF4AA9}" presName="sibTrans" presStyleCnt="0"/>
      <dgm:spPr/>
    </dgm:pt>
    <dgm:pt modelId="{D865745F-D1BE-43DA-A095-AC9A505D5802}" type="pres">
      <dgm:prSet presAssocID="{CF78C056-3007-4DCD-8D9E-DF74E950C979}" presName="compNode" presStyleCnt="0"/>
      <dgm:spPr/>
    </dgm:pt>
    <dgm:pt modelId="{BC6B3A46-8204-44B1-9060-71D39EFC35FB}" type="pres">
      <dgm:prSet presAssocID="{CF78C056-3007-4DCD-8D9E-DF74E950C97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3F295B6-8E65-42F1-A55E-93CF9D3B93AA}" type="pres">
      <dgm:prSet presAssocID="{CF78C056-3007-4DCD-8D9E-DF74E950C979}" presName="spaceRect" presStyleCnt="0"/>
      <dgm:spPr/>
    </dgm:pt>
    <dgm:pt modelId="{28872329-4E39-41A3-BC06-89388CA814DE}" type="pres">
      <dgm:prSet presAssocID="{CF78C056-3007-4DCD-8D9E-DF74E950C979}" presName="textRect" presStyleLbl="revTx" presStyleIdx="1" presStyleCnt="3">
        <dgm:presLayoutVars>
          <dgm:chMax val="1"/>
          <dgm:chPref val="1"/>
        </dgm:presLayoutVars>
      </dgm:prSet>
      <dgm:spPr/>
    </dgm:pt>
    <dgm:pt modelId="{F4D70206-80AB-4888-93F5-36EDFC6BB7C8}" type="pres">
      <dgm:prSet presAssocID="{C1E55D31-5040-4198-AAE1-EF60BD9600C5}" presName="sibTrans" presStyleCnt="0"/>
      <dgm:spPr/>
    </dgm:pt>
    <dgm:pt modelId="{20DE0A56-1196-4348-AE56-5A0C9230EB3B}" type="pres">
      <dgm:prSet presAssocID="{6A946AF5-C53C-43B9-85EB-FB0703B34AB3}" presName="compNode" presStyleCnt="0"/>
      <dgm:spPr/>
    </dgm:pt>
    <dgm:pt modelId="{5A166324-21D3-4306-90AB-9C98026E8A9C}" type="pres">
      <dgm:prSet presAssocID="{6A946AF5-C53C-43B9-85EB-FB0703B34A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5AD04D4-B742-4CB4-AF8C-28250C7D6F7A}" type="pres">
      <dgm:prSet presAssocID="{6A946AF5-C53C-43B9-85EB-FB0703B34AB3}" presName="spaceRect" presStyleCnt="0"/>
      <dgm:spPr/>
    </dgm:pt>
    <dgm:pt modelId="{EEA94195-667E-45DA-A1AD-892B9FA747F5}" type="pres">
      <dgm:prSet presAssocID="{6A946AF5-C53C-43B9-85EB-FB0703B34A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C04CB09-5AE0-564E-8D62-0FFB21FB876A}" type="presOf" srcId="{6A946AF5-C53C-43B9-85EB-FB0703B34AB3}" destId="{EEA94195-667E-45DA-A1AD-892B9FA747F5}" srcOrd="0" destOrd="0" presId="urn:microsoft.com/office/officeart/2018/2/layout/IconLabelList"/>
    <dgm:cxn modelId="{FC524D1A-D956-475D-ABF8-83773BEC425C}" srcId="{666C6538-177D-42B4-AB0F-C30494CB0D42}" destId="{6A946AF5-C53C-43B9-85EB-FB0703B34AB3}" srcOrd="2" destOrd="0" parTransId="{A5783E41-6A2B-4DF2-9AF6-F9A79610D3D3}" sibTransId="{4A0B1785-7563-451C-BC0E-6EBEA559B132}"/>
    <dgm:cxn modelId="{0F9C1436-3465-404F-8A2F-DCE51ADFD19E}" type="presOf" srcId="{0BF600F8-D320-49F7-B9BA-CD46DCE06D15}" destId="{DE905792-A314-4184-B190-D7073D350E72}" srcOrd="0" destOrd="0" presId="urn:microsoft.com/office/officeart/2018/2/layout/IconLabelList"/>
    <dgm:cxn modelId="{8424BA41-76CB-3448-874B-3D7F6627C499}" type="presOf" srcId="{CF78C056-3007-4DCD-8D9E-DF74E950C979}" destId="{28872329-4E39-41A3-BC06-89388CA814DE}" srcOrd="0" destOrd="0" presId="urn:microsoft.com/office/officeart/2018/2/layout/IconLabelList"/>
    <dgm:cxn modelId="{6EBC9EC7-8D7A-49D6-B351-3AE890B65E2F}" srcId="{666C6538-177D-42B4-AB0F-C30494CB0D42}" destId="{CF78C056-3007-4DCD-8D9E-DF74E950C979}" srcOrd="1" destOrd="0" parTransId="{FB7E2711-0A3E-4CA1-83B2-588A9D0EAE70}" sibTransId="{C1E55D31-5040-4198-AAE1-EF60BD9600C5}"/>
    <dgm:cxn modelId="{EF45F9D5-69FE-4434-8698-291E270F4605}" srcId="{666C6538-177D-42B4-AB0F-C30494CB0D42}" destId="{0BF600F8-D320-49F7-B9BA-CD46DCE06D15}" srcOrd="0" destOrd="0" parTransId="{7D01D65F-25EF-4D15-9265-6B37500DE8B5}" sibTransId="{B3E35E71-EBD6-4419-8F91-CDA850AF4AA9}"/>
    <dgm:cxn modelId="{AD0527EB-24B8-204D-A358-D9B1DBD62BB6}" type="presOf" srcId="{666C6538-177D-42B4-AB0F-C30494CB0D42}" destId="{0BA5D8BA-0D86-4977-9213-0F6C257690C1}" srcOrd="0" destOrd="0" presId="urn:microsoft.com/office/officeart/2018/2/layout/IconLabelList"/>
    <dgm:cxn modelId="{A126B99B-6D46-7B4A-94FA-7FD0E6FDD392}" type="presParOf" srcId="{0BA5D8BA-0D86-4977-9213-0F6C257690C1}" destId="{8B961BB6-EAB0-43FA-9FFF-20FBC46D071D}" srcOrd="0" destOrd="0" presId="urn:microsoft.com/office/officeart/2018/2/layout/IconLabelList"/>
    <dgm:cxn modelId="{181CCA6B-B7BC-C342-81D3-BDD3BDBF553F}" type="presParOf" srcId="{8B961BB6-EAB0-43FA-9FFF-20FBC46D071D}" destId="{304AE23F-8F85-4D4A-B5A6-630C9D375040}" srcOrd="0" destOrd="0" presId="urn:microsoft.com/office/officeart/2018/2/layout/IconLabelList"/>
    <dgm:cxn modelId="{AE3EE619-B2BD-084F-9ACA-A8647631C77C}" type="presParOf" srcId="{8B961BB6-EAB0-43FA-9FFF-20FBC46D071D}" destId="{CCA1B16F-AAB6-4B60-896F-5880172F54A2}" srcOrd="1" destOrd="0" presId="urn:microsoft.com/office/officeart/2018/2/layout/IconLabelList"/>
    <dgm:cxn modelId="{92704189-373D-784D-8984-A1D3E85209A8}" type="presParOf" srcId="{8B961BB6-EAB0-43FA-9FFF-20FBC46D071D}" destId="{DE905792-A314-4184-B190-D7073D350E72}" srcOrd="2" destOrd="0" presId="urn:microsoft.com/office/officeart/2018/2/layout/IconLabelList"/>
    <dgm:cxn modelId="{19E02454-D9E3-6B47-BF26-953CD3B725F7}" type="presParOf" srcId="{0BA5D8BA-0D86-4977-9213-0F6C257690C1}" destId="{81647FA6-7D82-442C-A104-B6FD6C161661}" srcOrd="1" destOrd="0" presId="urn:microsoft.com/office/officeart/2018/2/layout/IconLabelList"/>
    <dgm:cxn modelId="{0C9AC9D8-7B26-1345-B354-0F60C6614BD6}" type="presParOf" srcId="{0BA5D8BA-0D86-4977-9213-0F6C257690C1}" destId="{D865745F-D1BE-43DA-A095-AC9A505D5802}" srcOrd="2" destOrd="0" presId="urn:microsoft.com/office/officeart/2018/2/layout/IconLabelList"/>
    <dgm:cxn modelId="{D5FF4DB6-7198-A342-9CCD-CC19206CA244}" type="presParOf" srcId="{D865745F-D1BE-43DA-A095-AC9A505D5802}" destId="{BC6B3A46-8204-44B1-9060-71D39EFC35FB}" srcOrd="0" destOrd="0" presId="urn:microsoft.com/office/officeart/2018/2/layout/IconLabelList"/>
    <dgm:cxn modelId="{73657C45-21BA-6B46-BD85-D9E306619DA5}" type="presParOf" srcId="{D865745F-D1BE-43DA-A095-AC9A505D5802}" destId="{D3F295B6-8E65-42F1-A55E-93CF9D3B93AA}" srcOrd="1" destOrd="0" presId="urn:microsoft.com/office/officeart/2018/2/layout/IconLabelList"/>
    <dgm:cxn modelId="{7D27C8F7-D9E9-6F49-A569-C1ACF66BB8BC}" type="presParOf" srcId="{D865745F-D1BE-43DA-A095-AC9A505D5802}" destId="{28872329-4E39-41A3-BC06-89388CA814DE}" srcOrd="2" destOrd="0" presId="urn:microsoft.com/office/officeart/2018/2/layout/IconLabelList"/>
    <dgm:cxn modelId="{2751AD67-7407-2649-B997-8732F19DCAB0}" type="presParOf" srcId="{0BA5D8BA-0D86-4977-9213-0F6C257690C1}" destId="{F4D70206-80AB-4888-93F5-36EDFC6BB7C8}" srcOrd="3" destOrd="0" presId="urn:microsoft.com/office/officeart/2018/2/layout/IconLabelList"/>
    <dgm:cxn modelId="{BACA6FFD-0F6E-D24F-91DB-C4265126AEDE}" type="presParOf" srcId="{0BA5D8BA-0D86-4977-9213-0F6C257690C1}" destId="{20DE0A56-1196-4348-AE56-5A0C9230EB3B}" srcOrd="4" destOrd="0" presId="urn:microsoft.com/office/officeart/2018/2/layout/IconLabelList"/>
    <dgm:cxn modelId="{502650C3-8592-5346-9320-484F057A85DA}" type="presParOf" srcId="{20DE0A56-1196-4348-AE56-5A0C9230EB3B}" destId="{5A166324-21D3-4306-90AB-9C98026E8A9C}" srcOrd="0" destOrd="0" presId="urn:microsoft.com/office/officeart/2018/2/layout/IconLabelList"/>
    <dgm:cxn modelId="{C8AADDD9-93BE-8B4C-8F34-8DC42BB17D03}" type="presParOf" srcId="{20DE0A56-1196-4348-AE56-5A0C9230EB3B}" destId="{C5AD04D4-B742-4CB4-AF8C-28250C7D6F7A}" srcOrd="1" destOrd="0" presId="urn:microsoft.com/office/officeart/2018/2/layout/IconLabelList"/>
    <dgm:cxn modelId="{082145C9-8245-7944-ADF3-F7D6F358CD12}" type="presParOf" srcId="{20DE0A56-1196-4348-AE56-5A0C9230EB3B}" destId="{EEA94195-667E-45DA-A1AD-892B9FA747F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AD57D9-6C9D-4111-AA37-8720986E0EF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5312E6-E851-4FD8-89A8-96E9B9B39BEB}">
      <dgm:prSet/>
      <dgm:spPr/>
      <dgm:t>
        <a:bodyPr/>
        <a:lstStyle/>
        <a:p>
          <a:r>
            <a:rPr lang="en-US"/>
            <a:t>Target class converted to binary</a:t>
          </a:r>
        </a:p>
      </dgm:t>
    </dgm:pt>
    <dgm:pt modelId="{17E9A686-FEF6-47AE-8CBE-E208827F4E8A}" type="parTrans" cxnId="{36C62120-2BF0-4182-8091-B88E29A5807B}">
      <dgm:prSet/>
      <dgm:spPr/>
      <dgm:t>
        <a:bodyPr/>
        <a:lstStyle/>
        <a:p>
          <a:endParaRPr lang="en-US"/>
        </a:p>
      </dgm:t>
    </dgm:pt>
    <dgm:pt modelId="{7390D34B-4140-4099-B5FD-C858C89FDBA2}" type="sibTrans" cxnId="{36C62120-2BF0-4182-8091-B88E29A5807B}">
      <dgm:prSet/>
      <dgm:spPr/>
      <dgm:t>
        <a:bodyPr/>
        <a:lstStyle/>
        <a:p>
          <a:endParaRPr lang="en-US"/>
        </a:p>
      </dgm:t>
    </dgm:pt>
    <dgm:pt modelId="{BA854A00-CBCE-4F19-A4CF-0D8335291244}">
      <dgm:prSet/>
      <dgm:spPr/>
      <dgm:t>
        <a:bodyPr/>
        <a:lstStyle/>
        <a:p>
          <a:r>
            <a:rPr lang="en-US"/>
            <a:t>Checked for Null Values, Blanks, Outliers</a:t>
          </a:r>
        </a:p>
      </dgm:t>
    </dgm:pt>
    <dgm:pt modelId="{F61259BD-A80D-4AA0-A4CF-0A7DA7D79EEC}" type="parTrans" cxnId="{E6071C99-D4B9-4B6E-A169-B0E22BEE6900}">
      <dgm:prSet/>
      <dgm:spPr/>
      <dgm:t>
        <a:bodyPr/>
        <a:lstStyle/>
        <a:p>
          <a:endParaRPr lang="en-US"/>
        </a:p>
      </dgm:t>
    </dgm:pt>
    <dgm:pt modelId="{549EA245-1CCD-428A-8733-2004DF8FAF96}" type="sibTrans" cxnId="{E6071C99-D4B9-4B6E-A169-B0E22BEE6900}">
      <dgm:prSet/>
      <dgm:spPr/>
      <dgm:t>
        <a:bodyPr/>
        <a:lstStyle/>
        <a:p>
          <a:endParaRPr lang="en-US"/>
        </a:p>
      </dgm:t>
    </dgm:pt>
    <dgm:pt modelId="{9BEDA814-8504-48E5-AA2C-1E8F35910A77}">
      <dgm:prSet/>
      <dgm:spPr/>
      <dgm:t>
        <a:bodyPr/>
        <a:lstStyle/>
        <a:p>
          <a:r>
            <a:rPr lang="en-US"/>
            <a:t>Ordinal Data to Categorical Data</a:t>
          </a:r>
        </a:p>
      </dgm:t>
    </dgm:pt>
    <dgm:pt modelId="{A46781AA-6854-4224-A472-90D9209F798C}" type="parTrans" cxnId="{9707560B-79C0-4A54-A934-9167D6EB1549}">
      <dgm:prSet/>
      <dgm:spPr/>
      <dgm:t>
        <a:bodyPr/>
        <a:lstStyle/>
        <a:p>
          <a:endParaRPr lang="en-US"/>
        </a:p>
      </dgm:t>
    </dgm:pt>
    <dgm:pt modelId="{269F91DE-BF4C-4CA3-996E-D22C31BAD558}" type="sibTrans" cxnId="{9707560B-79C0-4A54-A934-9167D6EB1549}">
      <dgm:prSet/>
      <dgm:spPr/>
      <dgm:t>
        <a:bodyPr/>
        <a:lstStyle/>
        <a:p>
          <a:endParaRPr lang="en-US"/>
        </a:p>
      </dgm:t>
    </dgm:pt>
    <dgm:pt modelId="{815FF2DB-DC36-48B4-BD62-63A30A988B0F}">
      <dgm:prSet/>
      <dgm:spPr/>
      <dgm:t>
        <a:bodyPr/>
        <a:lstStyle/>
        <a:p>
          <a:r>
            <a:rPr lang="en-US"/>
            <a:t>Dropped Irrelevant columns</a:t>
          </a:r>
        </a:p>
      </dgm:t>
    </dgm:pt>
    <dgm:pt modelId="{E726E835-E8EC-4026-856D-790FF1138DE6}" type="parTrans" cxnId="{C0E6A881-36E0-42AE-BA94-D58FC7F20D05}">
      <dgm:prSet/>
      <dgm:spPr/>
      <dgm:t>
        <a:bodyPr/>
        <a:lstStyle/>
        <a:p>
          <a:endParaRPr lang="en-US"/>
        </a:p>
      </dgm:t>
    </dgm:pt>
    <dgm:pt modelId="{18D51C06-D695-4DC8-A6B1-826CB623E479}" type="sibTrans" cxnId="{C0E6A881-36E0-42AE-BA94-D58FC7F20D05}">
      <dgm:prSet/>
      <dgm:spPr/>
      <dgm:t>
        <a:bodyPr/>
        <a:lstStyle/>
        <a:p>
          <a:endParaRPr lang="en-US"/>
        </a:p>
      </dgm:t>
    </dgm:pt>
    <dgm:pt modelId="{8A62CA4C-F874-44E9-9FEC-3F76781039D8}">
      <dgm:prSet/>
      <dgm:spPr/>
      <dgm:t>
        <a:bodyPr/>
        <a:lstStyle/>
        <a:p>
          <a:r>
            <a:rPr lang="en-US"/>
            <a:t>Balancing</a:t>
          </a:r>
        </a:p>
      </dgm:t>
    </dgm:pt>
    <dgm:pt modelId="{D5649423-2188-4CBB-ABFC-134DDBEE05D6}" type="parTrans" cxnId="{4D880763-900A-4DF3-800C-735192260D78}">
      <dgm:prSet/>
      <dgm:spPr/>
      <dgm:t>
        <a:bodyPr/>
        <a:lstStyle/>
        <a:p>
          <a:endParaRPr lang="en-US"/>
        </a:p>
      </dgm:t>
    </dgm:pt>
    <dgm:pt modelId="{58EB1D52-4B73-4EBB-8A5C-D43E312C3D50}" type="sibTrans" cxnId="{4D880763-900A-4DF3-800C-735192260D78}">
      <dgm:prSet/>
      <dgm:spPr/>
      <dgm:t>
        <a:bodyPr/>
        <a:lstStyle/>
        <a:p>
          <a:endParaRPr lang="en-US"/>
        </a:p>
      </dgm:t>
    </dgm:pt>
    <dgm:pt modelId="{C1538322-2380-4BBD-A885-57E76378DC00}">
      <dgm:prSet/>
      <dgm:spPr/>
      <dgm:t>
        <a:bodyPr/>
        <a:lstStyle/>
        <a:p>
          <a:r>
            <a:rPr lang="en-US"/>
            <a:t>Train-Test Split </a:t>
          </a:r>
        </a:p>
        <a:p>
          <a:r>
            <a:rPr lang="en-US"/>
            <a:t>70-30 ratio</a:t>
          </a:r>
        </a:p>
      </dgm:t>
    </dgm:pt>
    <dgm:pt modelId="{B0D48EC6-03E9-42D7-9142-97DB8D284861}" type="parTrans" cxnId="{C27B8CB4-D2AB-4A08-9034-521F0B7698CB}">
      <dgm:prSet/>
      <dgm:spPr/>
      <dgm:t>
        <a:bodyPr/>
        <a:lstStyle/>
        <a:p>
          <a:endParaRPr lang="en-US"/>
        </a:p>
      </dgm:t>
    </dgm:pt>
    <dgm:pt modelId="{0BF78E52-E452-41FD-B53C-64FCB2A57951}" type="sibTrans" cxnId="{C27B8CB4-D2AB-4A08-9034-521F0B7698CB}">
      <dgm:prSet/>
      <dgm:spPr/>
      <dgm:t>
        <a:bodyPr/>
        <a:lstStyle/>
        <a:p>
          <a:endParaRPr lang="en-US"/>
        </a:p>
      </dgm:t>
    </dgm:pt>
    <dgm:pt modelId="{786B7B2C-2F59-5042-970A-C9F010AD2E1E}" type="pres">
      <dgm:prSet presAssocID="{A2AD57D9-6C9D-4111-AA37-8720986E0EF2}" presName="CompostProcess" presStyleCnt="0">
        <dgm:presLayoutVars>
          <dgm:dir/>
          <dgm:resizeHandles val="exact"/>
        </dgm:presLayoutVars>
      </dgm:prSet>
      <dgm:spPr/>
    </dgm:pt>
    <dgm:pt modelId="{A21C1ED5-8EDF-0C43-9629-95B53F8D3B33}" type="pres">
      <dgm:prSet presAssocID="{A2AD57D9-6C9D-4111-AA37-8720986E0EF2}" presName="arrow" presStyleLbl="bgShp" presStyleIdx="0" presStyleCnt="1"/>
      <dgm:spPr/>
    </dgm:pt>
    <dgm:pt modelId="{F04E0B9B-2745-894F-8FF6-205232BD84A1}" type="pres">
      <dgm:prSet presAssocID="{A2AD57D9-6C9D-4111-AA37-8720986E0EF2}" presName="linearProcess" presStyleCnt="0"/>
      <dgm:spPr/>
    </dgm:pt>
    <dgm:pt modelId="{BA32FF21-8BBA-164A-B572-3DB000263C3C}" type="pres">
      <dgm:prSet presAssocID="{7D5312E6-E851-4FD8-89A8-96E9B9B39BEB}" presName="textNode" presStyleLbl="node1" presStyleIdx="0" presStyleCnt="6">
        <dgm:presLayoutVars>
          <dgm:bulletEnabled val="1"/>
        </dgm:presLayoutVars>
      </dgm:prSet>
      <dgm:spPr/>
    </dgm:pt>
    <dgm:pt modelId="{4EA275BC-AC66-DA40-8792-BBD8FF690FB9}" type="pres">
      <dgm:prSet presAssocID="{7390D34B-4140-4099-B5FD-C858C89FDBA2}" presName="sibTrans" presStyleCnt="0"/>
      <dgm:spPr/>
    </dgm:pt>
    <dgm:pt modelId="{6487E6B3-A76B-FF4A-A23F-48DD77D3178F}" type="pres">
      <dgm:prSet presAssocID="{BA854A00-CBCE-4F19-A4CF-0D8335291244}" presName="textNode" presStyleLbl="node1" presStyleIdx="1" presStyleCnt="6">
        <dgm:presLayoutVars>
          <dgm:bulletEnabled val="1"/>
        </dgm:presLayoutVars>
      </dgm:prSet>
      <dgm:spPr/>
    </dgm:pt>
    <dgm:pt modelId="{8A8B998E-29B1-7C4D-AF1B-B6E922698943}" type="pres">
      <dgm:prSet presAssocID="{549EA245-1CCD-428A-8733-2004DF8FAF96}" presName="sibTrans" presStyleCnt="0"/>
      <dgm:spPr/>
    </dgm:pt>
    <dgm:pt modelId="{B8B4D36D-2981-9540-B7D5-449B5E7770D9}" type="pres">
      <dgm:prSet presAssocID="{9BEDA814-8504-48E5-AA2C-1E8F35910A77}" presName="textNode" presStyleLbl="node1" presStyleIdx="2" presStyleCnt="6">
        <dgm:presLayoutVars>
          <dgm:bulletEnabled val="1"/>
        </dgm:presLayoutVars>
      </dgm:prSet>
      <dgm:spPr/>
    </dgm:pt>
    <dgm:pt modelId="{1473595B-2AAB-E044-A143-54A2F84D4A5B}" type="pres">
      <dgm:prSet presAssocID="{269F91DE-BF4C-4CA3-996E-D22C31BAD558}" presName="sibTrans" presStyleCnt="0"/>
      <dgm:spPr/>
    </dgm:pt>
    <dgm:pt modelId="{5C21E2A7-4B55-5E42-A3E3-DF7CFD7C00C9}" type="pres">
      <dgm:prSet presAssocID="{815FF2DB-DC36-48B4-BD62-63A30A988B0F}" presName="textNode" presStyleLbl="node1" presStyleIdx="3" presStyleCnt="6">
        <dgm:presLayoutVars>
          <dgm:bulletEnabled val="1"/>
        </dgm:presLayoutVars>
      </dgm:prSet>
      <dgm:spPr/>
    </dgm:pt>
    <dgm:pt modelId="{5FF3D1A8-9D9F-0240-A133-B25332035ED9}" type="pres">
      <dgm:prSet presAssocID="{18D51C06-D695-4DC8-A6B1-826CB623E479}" presName="sibTrans" presStyleCnt="0"/>
      <dgm:spPr/>
    </dgm:pt>
    <dgm:pt modelId="{B58586FF-0201-294C-A533-CA097B0E226B}" type="pres">
      <dgm:prSet presAssocID="{8A62CA4C-F874-44E9-9FEC-3F76781039D8}" presName="textNode" presStyleLbl="node1" presStyleIdx="4" presStyleCnt="6">
        <dgm:presLayoutVars>
          <dgm:bulletEnabled val="1"/>
        </dgm:presLayoutVars>
      </dgm:prSet>
      <dgm:spPr/>
    </dgm:pt>
    <dgm:pt modelId="{1DA6A853-8579-524E-AB50-386197AB0DAE}" type="pres">
      <dgm:prSet presAssocID="{58EB1D52-4B73-4EBB-8A5C-D43E312C3D50}" presName="sibTrans" presStyleCnt="0"/>
      <dgm:spPr/>
    </dgm:pt>
    <dgm:pt modelId="{F1DCF507-5F24-4C4D-BEF5-96BD387389CA}" type="pres">
      <dgm:prSet presAssocID="{C1538322-2380-4BBD-A885-57E76378DC00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9707560B-79C0-4A54-A934-9167D6EB1549}" srcId="{A2AD57D9-6C9D-4111-AA37-8720986E0EF2}" destId="{9BEDA814-8504-48E5-AA2C-1E8F35910A77}" srcOrd="2" destOrd="0" parTransId="{A46781AA-6854-4224-A472-90D9209F798C}" sibTransId="{269F91DE-BF4C-4CA3-996E-D22C31BAD558}"/>
    <dgm:cxn modelId="{95267E10-48F9-1F49-9E19-37689B5A9C22}" type="presOf" srcId="{815FF2DB-DC36-48B4-BD62-63A30A988B0F}" destId="{5C21E2A7-4B55-5E42-A3E3-DF7CFD7C00C9}" srcOrd="0" destOrd="0" presId="urn:microsoft.com/office/officeart/2005/8/layout/hProcess9"/>
    <dgm:cxn modelId="{BE5B5F19-6781-974F-AEA5-0F7C18AFF687}" type="presOf" srcId="{8A62CA4C-F874-44E9-9FEC-3F76781039D8}" destId="{B58586FF-0201-294C-A533-CA097B0E226B}" srcOrd="0" destOrd="0" presId="urn:microsoft.com/office/officeart/2005/8/layout/hProcess9"/>
    <dgm:cxn modelId="{36C62120-2BF0-4182-8091-B88E29A5807B}" srcId="{A2AD57D9-6C9D-4111-AA37-8720986E0EF2}" destId="{7D5312E6-E851-4FD8-89A8-96E9B9B39BEB}" srcOrd="0" destOrd="0" parTransId="{17E9A686-FEF6-47AE-8CBE-E208827F4E8A}" sibTransId="{7390D34B-4140-4099-B5FD-C858C89FDBA2}"/>
    <dgm:cxn modelId="{92F6D93E-6990-0044-A254-EBC66C889F28}" type="presOf" srcId="{C1538322-2380-4BBD-A885-57E76378DC00}" destId="{F1DCF507-5F24-4C4D-BEF5-96BD387389CA}" srcOrd="0" destOrd="0" presId="urn:microsoft.com/office/officeart/2005/8/layout/hProcess9"/>
    <dgm:cxn modelId="{C7A9C647-28F2-E645-B44D-BEE33A1F98C5}" type="presOf" srcId="{9BEDA814-8504-48E5-AA2C-1E8F35910A77}" destId="{B8B4D36D-2981-9540-B7D5-449B5E7770D9}" srcOrd="0" destOrd="0" presId="urn:microsoft.com/office/officeart/2005/8/layout/hProcess9"/>
    <dgm:cxn modelId="{4D880763-900A-4DF3-800C-735192260D78}" srcId="{A2AD57D9-6C9D-4111-AA37-8720986E0EF2}" destId="{8A62CA4C-F874-44E9-9FEC-3F76781039D8}" srcOrd="4" destOrd="0" parTransId="{D5649423-2188-4CBB-ABFC-134DDBEE05D6}" sibTransId="{58EB1D52-4B73-4EBB-8A5C-D43E312C3D50}"/>
    <dgm:cxn modelId="{C0E6A881-36E0-42AE-BA94-D58FC7F20D05}" srcId="{A2AD57D9-6C9D-4111-AA37-8720986E0EF2}" destId="{815FF2DB-DC36-48B4-BD62-63A30A988B0F}" srcOrd="3" destOrd="0" parTransId="{E726E835-E8EC-4026-856D-790FF1138DE6}" sibTransId="{18D51C06-D695-4DC8-A6B1-826CB623E479}"/>
    <dgm:cxn modelId="{8A87B295-D7F3-9643-A876-19551C01288E}" type="presOf" srcId="{7D5312E6-E851-4FD8-89A8-96E9B9B39BEB}" destId="{BA32FF21-8BBA-164A-B572-3DB000263C3C}" srcOrd="0" destOrd="0" presId="urn:microsoft.com/office/officeart/2005/8/layout/hProcess9"/>
    <dgm:cxn modelId="{E6071C99-D4B9-4B6E-A169-B0E22BEE6900}" srcId="{A2AD57D9-6C9D-4111-AA37-8720986E0EF2}" destId="{BA854A00-CBCE-4F19-A4CF-0D8335291244}" srcOrd="1" destOrd="0" parTransId="{F61259BD-A80D-4AA0-A4CF-0A7DA7D79EEC}" sibTransId="{549EA245-1CCD-428A-8733-2004DF8FAF96}"/>
    <dgm:cxn modelId="{7A6545A1-350F-364B-AB2E-8DAAE57AC131}" type="presOf" srcId="{BA854A00-CBCE-4F19-A4CF-0D8335291244}" destId="{6487E6B3-A76B-FF4A-A23F-48DD77D3178F}" srcOrd="0" destOrd="0" presId="urn:microsoft.com/office/officeart/2005/8/layout/hProcess9"/>
    <dgm:cxn modelId="{088CBFA1-2DD0-5B4D-8ED7-A556AB5627E3}" type="presOf" srcId="{A2AD57D9-6C9D-4111-AA37-8720986E0EF2}" destId="{786B7B2C-2F59-5042-970A-C9F010AD2E1E}" srcOrd="0" destOrd="0" presId="urn:microsoft.com/office/officeart/2005/8/layout/hProcess9"/>
    <dgm:cxn modelId="{C27B8CB4-D2AB-4A08-9034-521F0B7698CB}" srcId="{A2AD57D9-6C9D-4111-AA37-8720986E0EF2}" destId="{C1538322-2380-4BBD-A885-57E76378DC00}" srcOrd="5" destOrd="0" parTransId="{B0D48EC6-03E9-42D7-9142-97DB8D284861}" sibTransId="{0BF78E52-E452-41FD-B53C-64FCB2A57951}"/>
    <dgm:cxn modelId="{305342E1-850B-A545-BDDC-B9EAA1259F53}" type="presParOf" srcId="{786B7B2C-2F59-5042-970A-C9F010AD2E1E}" destId="{A21C1ED5-8EDF-0C43-9629-95B53F8D3B33}" srcOrd="0" destOrd="0" presId="urn:microsoft.com/office/officeart/2005/8/layout/hProcess9"/>
    <dgm:cxn modelId="{BAA7DEC8-27BF-2443-AD17-BBDB14601DA8}" type="presParOf" srcId="{786B7B2C-2F59-5042-970A-C9F010AD2E1E}" destId="{F04E0B9B-2745-894F-8FF6-205232BD84A1}" srcOrd="1" destOrd="0" presId="urn:microsoft.com/office/officeart/2005/8/layout/hProcess9"/>
    <dgm:cxn modelId="{A23DF7C9-901E-6646-8E58-3C9075D0F987}" type="presParOf" srcId="{F04E0B9B-2745-894F-8FF6-205232BD84A1}" destId="{BA32FF21-8BBA-164A-B572-3DB000263C3C}" srcOrd="0" destOrd="0" presId="urn:microsoft.com/office/officeart/2005/8/layout/hProcess9"/>
    <dgm:cxn modelId="{781A8F18-41B1-0449-926A-4A311E0783FD}" type="presParOf" srcId="{F04E0B9B-2745-894F-8FF6-205232BD84A1}" destId="{4EA275BC-AC66-DA40-8792-BBD8FF690FB9}" srcOrd="1" destOrd="0" presId="urn:microsoft.com/office/officeart/2005/8/layout/hProcess9"/>
    <dgm:cxn modelId="{B25EB066-59A6-7140-B23B-60D907C75C5A}" type="presParOf" srcId="{F04E0B9B-2745-894F-8FF6-205232BD84A1}" destId="{6487E6B3-A76B-FF4A-A23F-48DD77D3178F}" srcOrd="2" destOrd="0" presId="urn:microsoft.com/office/officeart/2005/8/layout/hProcess9"/>
    <dgm:cxn modelId="{0DC7D26B-1FA4-2E4C-A156-3840A9E37652}" type="presParOf" srcId="{F04E0B9B-2745-894F-8FF6-205232BD84A1}" destId="{8A8B998E-29B1-7C4D-AF1B-B6E922698943}" srcOrd="3" destOrd="0" presId="urn:microsoft.com/office/officeart/2005/8/layout/hProcess9"/>
    <dgm:cxn modelId="{B5515811-DEBB-2B41-AE50-2DE00A7A0015}" type="presParOf" srcId="{F04E0B9B-2745-894F-8FF6-205232BD84A1}" destId="{B8B4D36D-2981-9540-B7D5-449B5E7770D9}" srcOrd="4" destOrd="0" presId="urn:microsoft.com/office/officeart/2005/8/layout/hProcess9"/>
    <dgm:cxn modelId="{6197B769-3B3D-BD4B-8777-3AE063D66579}" type="presParOf" srcId="{F04E0B9B-2745-894F-8FF6-205232BD84A1}" destId="{1473595B-2AAB-E044-A143-54A2F84D4A5B}" srcOrd="5" destOrd="0" presId="urn:microsoft.com/office/officeart/2005/8/layout/hProcess9"/>
    <dgm:cxn modelId="{2478F470-F720-1241-9023-DFCC1D6B59C7}" type="presParOf" srcId="{F04E0B9B-2745-894F-8FF6-205232BD84A1}" destId="{5C21E2A7-4B55-5E42-A3E3-DF7CFD7C00C9}" srcOrd="6" destOrd="0" presId="urn:microsoft.com/office/officeart/2005/8/layout/hProcess9"/>
    <dgm:cxn modelId="{79240EB0-2543-BB4A-BB30-AFDD826CB23A}" type="presParOf" srcId="{F04E0B9B-2745-894F-8FF6-205232BD84A1}" destId="{5FF3D1A8-9D9F-0240-A133-B25332035ED9}" srcOrd="7" destOrd="0" presId="urn:microsoft.com/office/officeart/2005/8/layout/hProcess9"/>
    <dgm:cxn modelId="{4E6A50CA-34C0-AF41-A5AB-D6CC7AE04F27}" type="presParOf" srcId="{F04E0B9B-2745-894F-8FF6-205232BD84A1}" destId="{B58586FF-0201-294C-A533-CA097B0E226B}" srcOrd="8" destOrd="0" presId="urn:microsoft.com/office/officeart/2005/8/layout/hProcess9"/>
    <dgm:cxn modelId="{4C6F421A-E64E-BB49-AE0C-377EB5C55BE3}" type="presParOf" srcId="{F04E0B9B-2745-894F-8FF6-205232BD84A1}" destId="{1DA6A853-8579-524E-AB50-386197AB0DAE}" srcOrd="9" destOrd="0" presId="urn:microsoft.com/office/officeart/2005/8/layout/hProcess9"/>
    <dgm:cxn modelId="{1B1F328D-1AF7-FB46-AB19-E775DA6F3E14}" type="presParOf" srcId="{F04E0B9B-2745-894F-8FF6-205232BD84A1}" destId="{F1DCF507-5F24-4C4D-BEF5-96BD387389CA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9A65E7-25AD-4080-AD69-9A417D2B7A6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D7B5D2D-9253-48A0-BC14-4B8BEA37765E}">
      <dgm:prSet/>
      <dgm:spPr/>
      <dgm:t>
        <a:bodyPr/>
        <a:lstStyle/>
        <a:p>
          <a:r>
            <a:rPr lang="en-US"/>
            <a:t>Student personal details captured at the time of enrolment</a:t>
          </a:r>
        </a:p>
      </dgm:t>
    </dgm:pt>
    <dgm:pt modelId="{D726F1D7-7AA2-4447-BCFF-C228EBC2B045}" type="parTrans" cxnId="{430A3847-8E43-4B3E-A78B-072DA0301E02}">
      <dgm:prSet/>
      <dgm:spPr/>
      <dgm:t>
        <a:bodyPr/>
        <a:lstStyle/>
        <a:p>
          <a:endParaRPr lang="en-US"/>
        </a:p>
      </dgm:t>
    </dgm:pt>
    <dgm:pt modelId="{D5308D33-DB2A-444A-B61A-E4AF5DE234AB}" type="sibTrans" cxnId="{430A3847-8E43-4B3E-A78B-072DA0301E02}">
      <dgm:prSet/>
      <dgm:spPr/>
      <dgm:t>
        <a:bodyPr/>
        <a:lstStyle/>
        <a:p>
          <a:endParaRPr lang="en-US"/>
        </a:p>
      </dgm:t>
    </dgm:pt>
    <dgm:pt modelId="{916C66F7-5008-4486-A7C9-B2F5F5309517}">
      <dgm:prSet/>
      <dgm:spPr/>
      <dgm:t>
        <a:bodyPr/>
        <a:lstStyle/>
        <a:p>
          <a:r>
            <a:rPr lang="en-US"/>
            <a:t>Student academic performance in the first and second semesters</a:t>
          </a:r>
        </a:p>
      </dgm:t>
    </dgm:pt>
    <dgm:pt modelId="{014B5A39-AEED-4A02-9601-9C46FAB79D74}" type="parTrans" cxnId="{68025EF4-FF82-468F-AC96-EC8BB04DBC74}">
      <dgm:prSet/>
      <dgm:spPr/>
      <dgm:t>
        <a:bodyPr/>
        <a:lstStyle/>
        <a:p>
          <a:endParaRPr lang="en-US"/>
        </a:p>
      </dgm:t>
    </dgm:pt>
    <dgm:pt modelId="{ABEFA16A-1145-4747-A524-6F5C253D1287}" type="sibTrans" cxnId="{68025EF4-FF82-468F-AC96-EC8BB04DBC74}">
      <dgm:prSet/>
      <dgm:spPr/>
      <dgm:t>
        <a:bodyPr/>
        <a:lstStyle/>
        <a:p>
          <a:endParaRPr lang="en-US"/>
        </a:p>
      </dgm:t>
    </dgm:pt>
    <dgm:pt modelId="{281FA1FB-69B7-4CCE-8B14-D0CABA346C45}" type="pres">
      <dgm:prSet presAssocID="{C79A65E7-25AD-4080-AD69-9A417D2B7A60}" presName="root" presStyleCnt="0">
        <dgm:presLayoutVars>
          <dgm:dir/>
          <dgm:resizeHandles val="exact"/>
        </dgm:presLayoutVars>
      </dgm:prSet>
      <dgm:spPr/>
    </dgm:pt>
    <dgm:pt modelId="{FF3D516A-AB43-40AB-AF33-39142A9857E2}" type="pres">
      <dgm:prSet presAssocID="{FD7B5D2D-9253-48A0-BC14-4B8BEA37765E}" presName="compNode" presStyleCnt="0"/>
      <dgm:spPr/>
    </dgm:pt>
    <dgm:pt modelId="{95CB95F4-2553-404A-BD4B-32E654FB09F0}" type="pres">
      <dgm:prSet presAssocID="{FD7B5D2D-9253-48A0-BC14-4B8BEA37765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BB0EAEF-CFE2-495F-9B50-CE28C0C66F1F}" type="pres">
      <dgm:prSet presAssocID="{FD7B5D2D-9253-48A0-BC14-4B8BEA37765E}" presName="spaceRect" presStyleCnt="0"/>
      <dgm:spPr/>
    </dgm:pt>
    <dgm:pt modelId="{4F7BBEEF-2D27-4503-A6C2-BBEF1BC2CB73}" type="pres">
      <dgm:prSet presAssocID="{FD7B5D2D-9253-48A0-BC14-4B8BEA37765E}" presName="textRect" presStyleLbl="revTx" presStyleIdx="0" presStyleCnt="2">
        <dgm:presLayoutVars>
          <dgm:chMax val="1"/>
          <dgm:chPref val="1"/>
        </dgm:presLayoutVars>
      </dgm:prSet>
      <dgm:spPr/>
    </dgm:pt>
    <dgm:pt modelId="{2D72B2A8-4181-4B76-9118-E0C6515CC777}" type="pres">
      <dgm:prSet presAssocID="{D5308D33-DB2A-444A-B61A-E4AF5DE234AB}" presName="sibTrans" presStyleCnt="0"/>
      <dgm:spPr/>
    </dgm:pt>
    <dgm:pt modelId="{E97C9B4F-3B7B-41CC-8C07-A54C7EF6B4EF}" type="pres">
      <dgm:prSet presAssocID="{916C66F7-5008-4486-A7C9-B2F5F5309517}" presName="compNode" presStyleCnt="0"/>
      <dgm:spPr/>
    </dgm:pt>
    <dgm:pt modelId="{73C66965-10C8-4505-99C5-4BD213862E4B}" type="pres">
      <dgm:prSet presAssocID="{916C66F7-5008-4486-A7C9-B2F5F530951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7AE3C79-FD2F-4BE0-B0BD-D68B517554E7}" type="pres">
      <dgm:prSet presAssocID="{916C66F7-5008-4486-A7C9-B2F5F5309517}" presName="spaceRect" presStyleCnt="0"/>
      <dgm:spPr/>
    </dgm:pt>
    <dgm:pt modelId="{FCB235C6-49DE-47C5-818B-6DE5B148B444}" type="pres">
      <dgm:prSet presAssocID="{916C66F7-5008-4486-A7C9-B2F5F530951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30A3847-8E43-4B3E-A78B-072DA0301E02}" srcId="{C79A65E7-25AD-4080-AD69-9A417D2B7A60}" destId="{FD7B5D2D-9253-48A0-BC14-4B8BEA37765E}" srcOrd="0" destOrd="0" parTransId="{D726F1D7-7AA2-4447-BCFF-C228EBC2B045}" sibTransId="{D5308D33-DB2A-444A-B61A-E4AF5DE234AB}"/>
    <dgm:cxn modelId="{7979AC7C-5E89-49C9-9D31-383B28E70D60}" type="presOf" srcId="{C79A65E7-25AD-4080-AD69-9A417D2B7A60}" destId="{281FA1FB-69B7-4CCE-8B14-D0CABA346C45}" srcOrd="0" destOrd="0" presId="urn:microsoft.com/office/officeart/2018/2/layout/IconLabelList"/>
    <dgm:cxn modelId="{DC15F792-6494-40C5-904A-2D195F6D0EEA}" type="presOf" srcId="{916C66F7-5008-4486-A7C9-B2F5F5309517}" destId="{FCB235C6-49DE-47C5-818B-6DE5B148B444}" srcOrd="0" destOrd="0" presId="urn:microsoft.com/office/officeart/2018/2/layout/IconLabelList"/>
    <dgm:cxn modelId="{4055F2A5-A1D1-40A7-9383-786E0F0A1359}" type="presOf" srcId="{FD7B5D2D-9253-48A0-BC14-4B8BEA37765E}" destId="{4F7BBEEF-2D27-4503-A6C2-BBEF1BC2CB73}" srcOrd="0" destOrd="0" presId="urn:microsoft.com/office/officeart/2018/2/layout/IconLabelList"/>
    <dgm:cxn modelId="{68025EF4-FF82-468F-AC96-EC8BB04DBC74}" srcId="{C79A65E7-25AD-4080-AD69-9A417D2B7A60}" destId="{916C66F7-5008-4486-A7C9-B2F5F5309517}" srcOrd="1" destOrd="0" parTransId="{014B5A39-AEED-4A02-9601-9C46FAB79D74}" sibTransId="{ABEFA16A-1145-4747-A524-6F5C253D1287}"/>
    <dgm:cxn modelId="{65573E57-596E-4747-93CE-1042BF287795}" type="presParOf" srcId="{281FA1FB-69B7-4CCE-8B14-D0CABA346C45}" destId="{FF3D516A-AB43-40AB-AF33-39142A9857E2}" srcOrd="0" destOrd="0" presId="urn:microsoft.com/office/officeart/2018/2/layout/IconLabelList"/>
    <dgm:cxn modelId="{50649125-CCCA-4DF2-A59F-0D5C20A6A688}" type="presParOf" srcId="{FF3D516A-AB43-40AB-AF33-39142A9857E2}" destId="{95CB95F4-2553-404A-BD4B-32E654FB09F0}" srcOrd="0" destOrd="0" presId="urn:microsoft.com/office/officeart/2018/2/layout/IconLabelList"/>
    <dgm:cxn modelId="{6B47451E-BB3D-4E89-B9EF-15A0F07F6488}" type="presParOf" srcId="{FF3D516A-AB43-40AB-AF33-39142A9857E2}" destId="{DBB0EAEF-CFE2-495F-9B50-CE28C0C66F1F}" srcOrd="1" destOrd="0" presId="urn:microsoft.com/office/officeart/2018/2/layout/IconLabelList"/>
    <dgm:cxn modelId="{8508A81D-1E5E-4D88-A994-D23D87E0BC1A}" type="presParOf" srcId="{FF3D516A-AB43-40AB-AF33-39142A9857E2}" destId="{4F7BBEEF-2D27-4503-A6C2-BBEF1BC2CB73}" srcOrd="2" destOrd="0" presId="urn:microsoft.com/office/officeart/2018/2/layout/IconLabelList"/>
    <dgm:cxn modelId="{FFB4CEF8-1D0B-4F97-9630-7ADFB5748160}" type="presParOf" srcId="{281FA1FB-69B7-4CCE-8B14-D0CABA346C45}" destId="{2D72B2A8-4181-4B76-9118-E0C6515CC777}" srcOrd="1" destOrd="0" presId="urn:microsoft.com/office/officeart/2018/2/layout/IconLabelList"/>
    <dgm:cxn modelId="{470C02B5-8E34-46A2-8E9D-6D9677CE1FB9}" type="presParOf" srcId="{281FA1FB-69B7-4CCE-8B14-D0CABA346C45}" destId="{E97C9B4F-3B7B-41CC-8C07-A54C7EF6B4EF}" srcOrd="2" destOrd="0" presId="urn:microsoft.com/office/officeart/2018/2/layout/IconLabelList"/>
    <dgm:cxn modelId="{EFEFE8C8-CE0C-47CB-A303-BB3B0961AC43}" type="presParOf" srcId="{E97C9B4F-3B7B-41CC-8C07-A54C7EF6B4EF}" destId="{73C66965-10C8-4505-99C5-4BD213862E4B}" srcOrd="0" destOrd="0" presId="urn:microsoft.com/office/officeart/2018/2/layout/IconLabelList"/>
    <dgm:cxn modelId="{095E7764-4721-437C-A6EC-3BCBC43398D5}" type="presParOf" srcId="{E97C9B4F-3B7B-41CC-8C07-A54C7EF6B4EF}" destId="{47AE3C79-FD2F-4BE0-B0BD-D68B517554E7}" srcOrd="1" destOrd="0" presId="urn:microsoft.com/office/officeart/2018/2/layout/IconLabelList"/>
    <dgm:cxn modelId="{B83F3BA5-7220-46FF-9E66-9A4BCD12F6BD}" type="presParOf" srcId="{E97C9B4F-3B7B-41CC-8C07-A54C7EF6B4EF}" destId="{FCB235C6-49DE-47C5-818B-6DE5B148B44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998CCB-52A2-4672-92C0-EC14CC25960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5_2" csCatId="accent5" phldr="1"/>
      <dgm:spPr/>
      <dgm:t>
        <a:bodyPr/>
        <a:lstStyle/>
        <a:p>
          <a:endParaRPr lang="en-US"/>
        </a:p>
      </dgm:t>
    </dgm:pt>
    <dgm:pt modelId="{D0724664-E17E-467D-B70D-8352BA7641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u="sng"/>
            <a:t>Accuracy</a:t>
          </a:r>
          <a:r>
            <a:rPr lang="en-US"/>
            <a:t>- Ratio of correct Predictions(both Drop-out and Not Drop-out) over the total number of instances</a:t>
          </a:r>
        </a:p>
      </dgm:t>
    </dgm:pt>
    <dgm:pt modelId="{FFA7F1DA-CA64-48AA-93C6-2B4CE692F064}" type="parTrans" cxnId="{A178CBE6-7EE9-4DBB-A825-F697589249E6}">
      <dgm:prSet/>
      <dgm:spPr/>
      <dgm:t>
        <a:bodyPr/>
        <a:lstStyle/>
        <a:p>
          <a:endParaRPr lang="en-US"/>
        </a:p>
      </dgm:t>
    </dgm:pt>
    <dgm:pt modelId="{E166367A-67C2-4B11-854F-ECCAE567AEBD}" type="sibTrans" cxnId="{A178CBE6-7EE9-4DBB-A825-F697589249E6}">
      <dgm:prSet/>
      <dgm:spPr/>
      <dgm:t>
        <a:bodyPr/>
        <a:lstStyle/>
        <a:p>
          <a:endParaRPr lang="en-US"/>
        </a:p>
      </dgm:t>
    </dgm:pt>
    <dgm:pt modelId="{BCEF8338-0034-4C51-830F-D8CD313284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u="sng"/>
            <a:t>Sensitivity/Recall- </a:t>
          </a:r>
          <a:r>
            <a:rPr lang="en-US"/>
            <a:t>Ratio of True Positives to the total number of instances that have an actual positive class.</a:t>
          </a:r>
          <a:endParaRPr lang="en-US" dirty="0"/>
        </a:p>
      </dgm:t>
    </dgm:pt>
    <dgm:pt modelId="{CF1C20D5-72EC-4B4C-B6F3-C58EB18341D5}" type="parTrans" cxnId="{FE4B32F3-FDAD-4299-9D71-6BDF9D57A687}">
      <dgm:prSet/>
      <dgm:spPr/>
      <dgm:t>
        <a:bodyPr/>
        <a:lstStyle/>
        <a:p>
          <a:endParaRPr lang="en-US"/>
        </a:p>
      </dgm:t>
    </dgm:pt>
    <dgm:pt modelId="{2BFD6AF6-1615-45AF-852F-725A5D8FCA8F}" type="sibTrans" cxnId="{FE4B32F3-FDAD-4299-9D71-6BDF9D57A687}">
      <dgm:prSet/>
      <dgm:spPr/>
      <dgm:t>
        <a:bodyPr/>
        <a:lstStyle/>
        <a:p>
          <a:endParaRPr lang="en-US"/>
        </a:p>
      </dgm:t>
    </dgm:pt>
    <dgm:pt modelId="{142139CE-9908-4979-8D36-9983ABD30931}" type="pres">
      <dgm:prSet presAssocID="{2E998CCB-52A2-4672-92C0-EC14CC259605}" presName="root" presStyleCnt="0">
        <dgm:presLayoutVars>
          <dgm:dir/>
          <dgm:resizeHandles val="exact"/>
        </dgm:presLayoutVars>
      </dgm:prSet>
      <dgm:spPr/>
    </dgm:pt>
    <dgm:pt modelId="{E302FA18-4164-4C56-BB44-36FCD33A3B93}" type="pres">
      <dgm:prSet presAssocID="{BCEF8338-0034-4C51-830F-D8CD313284E9}" presName="compNode" presStyleCnt="0"/>
      <dgm:spPr/>
    </dgm:pt>
    <dgm:pt modelId="{41001C67-2A32-457B-89A4-CB2019E52D92}" type="pres">
      <dgm:prSet presAssocID="{BCEF8338-0034-4C51-830F-D8CD313284E9}" presName="bgRect" presStyleLbl="bgShp" presStyleIdx="0" presStyleCnt="2"/>
      <dgm:spPr/>
    </dgm:pt>
    <dgm:pt modelId="{0F81D323-BD09-4407-80EF-7F248F67C756}" type="pres">
      <dgm:prSet presAssocID="{BCEF8338-0034-4C51-830F-D8CD313284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D32920A9-9466-42D5-8AB3-B88C926719D1}" type="pres">
      <dgm:prSet presAssocID="{BCEF8338-0034-4C51-830F-D8CD313284E9}" presName="spaceRect" presStyleCnt="0"/>
      <dgm:spPr/>
    </dgm:pt>
    <dgm:pt modelId="{5C4B5358-35F3-42E0-818B-854665E3066F}" type="pres">
      <dgm:prSet presAssocID="{BCEF8338-0034-4C51-830F-D8CD313284E9}" presName="parTx" presStyleLbl="revTx" presStyleIdx="0" presStyleCnt="2">
        <dgm:presLayoutVars>
          <dgm:chMax val="0"/>
          <dgm:chPref val="0"/>
        </dgm:presLayoutVars>
      </dgm:prSet>
      <dgm:spPr/>
    </dgm:pt>
    <dgm:pt modelId="{3321202D-2031-D14B-B884-42FAFB4F583F}" type="pres">
      <dgm:prSet presAssocID="{2BFD6AF6-1615-45AF-852F-725A5D8FCA8F}" presName="sibTrans" presStyleCnt="0"/>
      <dgm:spPr/>
    </dgm:pt>
    <dgm:pt modelId="{08235CC8-28B6-472F-9B6E-7035087188AB}" type="pres">
      <dgm:prSet presAssocID="{D0724664-E17E-467D-B70D-8352BA764172}" presName="compNode" presStyleCnt="0"/>
      <dgm:spPr/>
    </dgm:pt>
    <dgm:pt modelId="{D7D00499-3444-4C88-B2C6-D287065D27A1}" type="pres">
      <dgm:prSet presAssocID="{D0724664-E17E-467D-B70D-8352BA764172}" presName="bgRect" presStyleLbl="bgShp" presStyleIdx="1" presStyleCnt="2"/>
      <dgm:spPr/>
    </dgm:pt>
    <dgm:pt modelId="{393763D4-86A6-4514-AAC2-361C1C14F720}" type="pres">
      <dgm:prSet presAssocID="{D0724664-E17E-467D-B70D-8352BA7641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2CFE16C3-0019-4336-9968-60137098095B}" type="pres">
      <dgm:prSet presAssocID="{D0724664-E17E-467D-B70D-8352BA764172}" presName="spaceRect" presStyleCnt="0"/>
      <dgm:spPr/>
    </dgm:pt>
    <dgm:pt modelId="{30F1E336-6480-4F62-A5B4-2DDB7F92EE24}" type="pres">
      <dgm:prSet presAssocID="{D0724664-E17E-467D-B70D-8352BA76417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537792F-829A-2D43-BE54-6205E4734E35}" type="presOf" srcId="{2E998CCB-52A2-4672-92C0-EC14CC259605}" destId="{142139CE-9908-4979-8D36-9983ABD30931}" srcOrd="0" destOrd="0" presId="urn:microsoft.com/office/officeart/2018/2/layout/IconVerticalSolidList"/>
    <dgm:cxn modelId="{9796133A-A395-2047-A66F-9FB6B3AD5615}" type="presOf" srcId="{BCEF8338-0034-4C51-830F-D8CD313284E9}" destId="{5C4B5358-35F3-42E0-818B-854665E3066F}" srcOrd="0" destOrd="0" presId="urn:microsoft.com/office/officeart/2018/2/layout/IconVerticalSolidList"/>
    <dgm:cxn modelId="{F9F73352-6C6C-B649-8848-83E7B9BDFBDF}" type="presOf" srcId="{D0724664-E17E-467D-B70D-8352BA764172}" destId="{30F1E336-6480-4F62-A5B4-2DDB7F92EE24}" srcOrd="0" destOrd="0" presId="urn:microsoft.com/office/officeart/2018/2/layout/IconVerticalSolidList"/>
    <dgm:cxn modelId="{A178CBE6-7EE9-4DBB-A825-F697589249E6}" srcId="{2E998CCB-52A2-4672-92C0-EC14CC259605}" destId="{D0724664-E17E-467D-B70D-8352BA764172}" srcOrd="1" destOrd="0" parTransId="{FFA7F1DA-CA64-48AA-93C6-2B4CE692F064}" sibTransId="{E166367A-67C2-4B11-854F-ECCAE567AEBD}"/>
    <dgm:cxn modelId="{FE4B32F3-FDAD-4299-9D71-6BDF9D57A687}" srcId="{2E998CCB-52A2-4672-92C0-EC14CC259605}" destId="{BCEF8338-0034-4C51-830F-D8CD313284E9}" srcOrd="0" destOrd="0" parTransId="{CF1C20D5-72EC-4B4C-B6F3-C58EB18341D5}" sibTransId="{2BFD6AF6-1615-45AF-852F-725A5D8FCA8F}"/>
    <dgm:cxn modelId="{8DC34008-127D-3A46-92B1-9CBAE7B9BD35}" type="presParOf" srcId="{142139CE-9908-4979-8D36-9983ABD30931}" destId="{E302FA18-4164-4C56-BB44-36FCD33A3B93}" srcOrd="0" destOrd="0" presId="urn:microsoft.com/office/officeart/2018/2/layout/IconVerticalSolidList"/>
    <dgm:cxn modelId="{0F7A96BA-0A55-A04A-A3C0-E72958A931F9}" type="presParOf" srcId="{E302FA18-4164-4C56-BB44-36FCD33A3B93}" destId="{41001C67-2A32-457B-89A4-CB2019E52D92}" srcOrd="0" destOrd="0" presId="urn:microsoft.com/office/officeart/2018/2/layout/IconVerticalSolidList"/>
    <dgm:cxn modelId="{FA6D75C6-3411-D04B-AEBE-149B420595FD}" type="presParOf" srcId="{E302FA18-4164-4C56-BB44-36FCD33A3B93}" destId="{0F81D323-BD09-4407-80EF-7F248F67C756}" srcOrd="1" destOrd="0" presId="urn:microsoft.com/office/officeart/2018/2/layout/IconVerticalSolidList"/>
    <dgm:cxn modelId="{3226CA90-27A1-5548-82F8-FF0014B5CFEA}" type="presParOf" srcId="{E302FA18-4164-4C56-BB44-36FCD33A3B93}" destId="{D32920A9-9466-42D5-8AB3-B88C926719D1}" srcOrd="2" destOrd="0" presId="urn:microsoft.com/office/officeart/2018/2/layout/IconVerticalSolidList"/>
    <dgm:cxn modelId="{6862DCE0-5B4D-7745-823C-8928525EA843}" type="presParOf" srcId="{E302FA18-4164-4C56-BB44-36FCD33A3B93}" destId="{5C4B5358-35F3-42E0-818B-854665E3066F}" srcOrd="3" destOrd="0" presId="urn:microsoft.com/office/officeart/2018/2/layout/IconVerticalSolidList"/>
    <dgm:cxn modelId="{70C9607F-74A3-4649-BDAC-67C4BA34F266}" type="presParOf" srcId="{142139CE-9908-4979-8D36-9983ABD30931}" destId="{3321202D-2031-D14B-B884-42FAFB4F583F}" srcOrd="1" destOrd="0" presId="urn:microsoft.com/office/officeart/2018/2/layout/IconVerticalSolidList"/>
    <dgm:cxn modelId="{34F516E8-2104-C742-B6FA-901EF00A8D14}" type="presParOf" srcId="{142139CE-9908-4979-8D36-9983ABD30931}" destId="{08235CC8-28B6-472F-9B6E-7035087188AB}" srcOrd="2" destOrd="0" presId="urn:microsoft.com/office/officeart/2018/2/layout/IconVerticalSolidList"/>
    <dgm:cxn modelId="{E75F2A9E-98B4-3749-BE98-F1FB59F8353E}" type="presParOf" srcId="{08235CC8-28B6-472F-9B6E-7035087188AB}" destId="{D7D00499-3444-4C88-B2C6-D287065D27A1}" srcOrd="0" destOrd="0" presId="urn:microsoft.com/office/officeart/2018/2/layout/IconVerticalSolidList"/>
    <dgm:cxn modelId="{53DED9D9-4026-A84D-891A-8FBFB0FFC463}" type="presParOf" srcId="{08235CC8-28B6-472F-9B6E-7035087188AB}" destId="{393763D4-86A6-4514-AAC2-361C1C14F720}" srcOrd="1" destOrd="0" presId="urn:microsoft.com/office/officeart/2018/2/layout/IconVerticalSolidList"/>
    <dgm:cxn modelId="{46732A00-4CB8-7C4A-8F7D-97C3ABB9E20C}" type="presParOf" srcId="{08235CC8-28B6-472F-9B6E-7035087188AB}" destId="{2CFE16C3-0019-4336-9968-60137098095B}" srcOrd="2" destOrd="0" presId="urn:microsoft.com/office/officeart/2018/2/layout/IconVerticalSolidList"/>
    <dgm:cxn modelId="{6254B4FE-A9ED-D44F-8A21-B6A447E74D83}" type="presParOf" srcId="{08235CC8-28B6-472F-9B6E-7035087188AB}" destId="{30F1E336-6480-4F62-A5B4-2DDB7F92EE2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CAAFD3-B3AC-417C-A07D-96D92E06A4E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1ACFBD9-4826-46FE-844E-20E30A1E2D3E}">
      <dgm:prSet/>
      <dgm:spPr/>
      <dgm:t>
        <a:bodyPr/>
        <a:lstStyle/>
        <a:p>
          <a:r>
            <a:rPr lang="en-US" dirty="0"/>
            <a:t>Model performs well for this dataset and specific courses. University can leverage this with the available information. </a:t>
          </a:r>
        </a:p>
      </dgm:t>
    </dgm:pt>
    <dgm:pt modelId="{5EB4E008-532C-4761-A334-772B3AE5561E}" type="parTrans" cxnId="{F5235C60-E2ED-4644-A9C2-B2178091F3C8}">
      <dgm:prSet/>
      <dgm:spPr/>
      <dgm:t>
        <a:bodyPr/>
        <a:lstStyle/>
        <a:p>
          <a:endParaRPr lang="en-US"/>
        </a:p>
      </dgm:t>
    </dgm:pt>
    <dgm:pt modelId="{48895C07-0064-45D5-8F6E-C4E92EF58629}" type="sibTrans" cxnId="{F5235C60-E2ED-4644-A9C2-B2178091F3C8}">
      <dgm:prSet/>
      <dgm:spPr/>
      <dgm:t>
        <a:bodyPr/>
        <a:lstStyle/>
        <a:p>
          <a:endParaRPr lang="en-US"/>
        </a:p>
      </dgm:t>
    </dgm:pt>
    <dgm:pt modelId="{1AF75004-CEC9-44A2-BF5E-E69A1AB949FF}">
      <dgm:prSet/>
      <dgm:spPr/>
      <dgm:t>
        <a:bodyPr/>
        <a:lstStyle/>
        <a:p>
          <a:r>
            <a:rPr lang="en-US" dirty="0"/>
            <a:t>More Data required for scaling the model to other universities/countries.</a:t>
          </a:r>
        </a:p>
      </dgm:t>
    </dgm:pt>
    <dgm:pt modelId="{339D8926-46A9-40D8-882A-1C68EFA93846}" type="parTrans" cxnId="{712766CA-3655-4523-9126-DF7F3160878D}">
      <dgm:prSet/>
      <dgm:spPr/>
      <dgm:t>
        <a:bodyPr/>
        <a:lstStyle/>
        <a:p>
          <a:endParaRPr lang="en-US"/>
        </a:p>
      </dgm:t>
    </dgm:pt>
    <dgm:pt modelId="{EBAD01BC-CA61-4323-9B14-F1E22C73D20E}" type="sibTrans" cxnId="{712766CA-3655-4523-9126-DF7F3160878D}">
      <dgm:prSet/>
      <dgm:spPr/>
      <dgm:t>
        <a:bodyPr/>
        <a:lstStyle/>
        <a:p>
          <a:endParaRPr lang="en-US"/>
        </a:p>
      </dgm:t>
    </dgm:pt>
    <dgm:pt modelId="{E51F19D0-5724-4D84-AAFD-106DD39E2496}">
      <dgm:prSet/>
      <dgm:spPr/>
      <dgm:t>
        <a:bodyPr/>
        <a:lstStyle/>
        <a:p>
          <a:r>
            <a:rPr lang="en-US" dirty="0"/>
            <a:t>Higher Education- Personal Growth, University revenue-Countries economy</a:t>
          </a:r>
        </a:p>
      </dgm:t>
    </dgm:pt>
    <dgm:pt modelId="{32E1BCEA-A775-4A0C-89EC-B87225FEA866}" type="parTrans" cxnId="{49A6FD0F-3970-4DC3-8A8C-1E82BFD11A5F}">
      <dgm:prSet/>
      <dgm:spPr/>
      <dgm:t>
        <a:bodyPr/>
        <a:lstStyle/>
        <a:p>
          <a:endParaRPr lang="en-US"/>
        </a:p>
      </dgm:t>
    </dgm:pt>
    <dgm:pt modelId="{572A63FB-02B7-4D28-B0F2-3BB2BE161E43}" type="sibTrans" cxnId="{49A6FD0F-3970-4DC3-8A8C-1E82BFD11A5F}">
      <dgm:prSet/>
      <dgm:spPr/>
      <dgm:t>
        <a:bodyPr/>
        <a:lstStyle/>
        <a:p>
          <a:endParaRPr lang="en-US"/>
        </a:p>
      </dgm:t>
    </dgm:pt>
    <dgm:pt modelId="{D246807D-52C2-A244-AC6C-20D4DADEA66F}">
      <dgm:prSet/>
      <dgm:spPr/>
      <dgm:t>
        <a:bodyPr/>
        <a:lstStyle/>
        <a:p>
          <a:r>
            <a:rPr lang="en-GB" dirty="0"/>
            <a:t>ANN is the Best model in terms of Recall and Accuracy</a:t>
          </a:r>
        </a:p>
      </dgm:t>
    </dgm:pt>
    <dgm:pt modelId="{A199FFCA-F510-E04C-B682-8F22C2D400D5}" type="parTrans" cxnId="{340CD130-65B9-B54C-995F-BE255DC9D227}">
      <dgm:prSet/>
      <dgm:spPr/>
      <dgm:t>
        <a:bodyPr/>
        <a:lstStyle/>
        <a:p>
          <a:endParaRPr lang="en-GB"/>
        </a:p>
      </dgm:t>
    </dgm:pt>
    <dgm:pt modelId="{64836B42-367B-0347-991B-8D428429E21E}" type="sibTrans" cxnId="{340CD130-65B9-B54C-995F-BE255DC9D227}">
      <dgm:prSet/>
      <dgm:spPr/>
      <dgm:t>
        <a:bodyPr/>
        <a:lstStyle/>
        <a:p>
          <a:endParaRPr lang="en-GB"/>
        </a:p>
      </dgm:t>
    </dgm:pt>
    <dgm:pt modelId="{BEA09F76-166C-1349-9871-44677A430E82}" type="pres">
      <dgm:prSet presAssocID="{17CAAFD3-B3AC-417C-A07D-96D92E06A4ED}" presName="linear" presStyleCnt="0">
        <dgm:presLayoutVars>
          <dgm:animLvl val="lvl"/>
          <dgm:resizeHandles val="exact"/>
        </dgm:presLayoutVars>
      </dgm:prSet>
      <dgm:spPr/>
    </dgm:pt>
    <dgm:pt modelId="{8ED9083B-7A96-B046-B39A-63B61CE63395}" type="pres">
      <dgm:prSet presAssocID="{D246807D-52C2-A244-AC6C-20D4DADEA66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28FC76A-57D4-C44A-925B-7BE76D8AC8FA}" type="pres">
      <dgm:prSet presAssocID="{64836B42-367B-0347-991B-8D428429E21E}" presName="spacer" presStyleCnt="0"/>
      <dgm:spPr/>
    </dgm:pt>
    <dgm:pt modelId="{1D1E5AB0-1859-9848-B1A8-CB27F2F590B6}" type="pres">
      <dgm:prSet presAssocID="{11ACFBD9-4826-46FE-844E-20E30A1E2D3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5967EE2-942C-FC4F-9CED-EF47CF1F92D8}" type="pres">
      <dgm:prSet presAssocID="{48895C07-0064-45D5-8F6E-C4E92EF58629}" presName="spacer" presStyleCnt="0"/>
      <dgm:spPr/>
    </dgm:pt>
    <dgm:pt modelId="{396B90E8-8D75-1A49-95BD-3D2539B71B9B}" type="pres">
      <dgm:prSet presAssocID="{1AF75004-CEC9-44A2-BF5E-E69A1AB949F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4D7EC06-4793-8143-A191-27B7479B92FB}" type="pres">
      <dgm:prSet presAssocID="{EBAD01BC-CA61-4323-9B14-F1E22C73D20E}" presName="spacer" presStyleCnt="0"/>
      <dgm:spPr/>
    </dgm:pt>
    <dgm:pt modelId="{06E5E428-49EE-9B49-9025-A129A2E10DE3}" type="pres">
      <dgm:prSet presAssocID="{E51F19D0-5724-4D84-AAFD-106DD39E249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9A6FD0F-3970-4DC3-8A8C-1E82BFD11A5F}" srcId="{17CAAFD3-B3AC-417C-A07D-96D92E06A4ED}" destId="{E51F19D0-5724-4D84-AAFD-106DD39E2496}" srcOrd="3" destOrd="0" parTransId="{32E1BCEA-A775-4A0C-89EC-B87225FEA866}" sibTransId="{572A63FB-02B7-4D28-B0F2-3BB2BE161E43}"/>
    <dgm:cxn modelId="{238DF616-33CA-A446-9FE8-A1F62B8456B3}" type="presOf" srcId="{17CAAFD3-B3AC-417C-A07D-96D92E06A4ED}" destId="{BEA09F76-166C-1349-9871-44677A430E82}" srcOrd="0" destOrd="0" presId="urn:microsoft.com/office/officeart/2005/8/layout/vList2"/>
    <dgm:cxn modelId="{340CD130-65B9-B54C-995F-BE255DC9D227}" srcId="{17CAAFD3-B3AC-417C-A07D-96D92E06A4ED}" destId="{D246807D-52C2-A244-AC6C-20D4DADEA66F}" srcOrd="0" destOrd="0" parTransId="{A199FFCA-F510-E04C-B682-8F22C2D400D5}" sibTransId="{64836B42-367B-0347-991B-8D428429E21E}"/>
    <dgm:cxn modelId="{A12A6C39-417C-5241-B25E-82355C2F6E31}" type="presOf" srcId="{E51F19D0-5724-4D84-AAFD-106DD39E2496}" destId="{06E5E428-49EE-9B49-9025-A129A2E10DE3}" srcOrd="0" destOrd="0" presId="urn:microsoft.com/office/officeart/2005/8/layout/vList2"/>
    <dgm:cxn modelId="{4C12C54E-6FAD-7A49-867F-334655BC9B76}" type="presOf" srcId="{D246807D-52C2-A244-AC6C-20D4DADEA66F}" destId="{8ED9083B-7A96-B046-B39A-63B61CE63395}" srcOrd="0" destOrd="0" presId="urn:microsoft.com/office/officeart/2005/8/layout/vList2"/>
    <dgm:cxn modelId="{F5235C60-E2ED-4644-A9C2-B2178091F3C8}" srcId="{17CAAFD3-B3AC-417C-A07D-96D92E06A4ED}" destId="{11ACFBD9-4826-46FE-844E-20E30A1E2D3E}" srcOrd="1" destOrd="0" parTransId="{5EB4E008-532C-4761-A334-772B3AE5561E}" sibTransId="{48895C07-0064-45D5-8F6E-C4E92EF58629}"/>
    <dgm:cxn modelId="{7BDD3F75-F115-6549-93B2-3172BF65F79C}" type="presOf" srcId="{11ACFBD9-4826-46FE-844E-20E30A1E2D3E}" destId="{1D1E5AB0-1859-9848-B1A8-CB27F2F590B6}" srcOrd="0" destOrd="0" presId="urn:microsoft.com/office/officeart/2005/8/layout/vList2"/>
    <dgm:cxn modelId="{712766CA-3655-4523-9126-DF7F3160878D}" srcId="{17CAAFD3-B3AC-417C-A07D-96D92E06A4ED}" destId="{1AF75004-CEC9-44A2-BF5E-E69A1AB949FF}" srcOrd="2" destOrd="0" parTransId="{339D8926-46A9-40D8-882A-1C68EFA93846}" sibTransId="{EBAD01BC-CA61-4323-9B14-F1E22C73D20E}"/>
    <dgm:cxn modelId="{944B9FE0-6B5D-2A45-87AA-6031F5D178BC}" type="presOf" srcId="{1AF75004-CEC9-44A2-BF5E-E69A1AB949FF}" destId="{396B90E8-8D75-1A49-95BD-3D2539B71B9B}" srcOrd="0" destOrd="0" presId="urn:microsoft.com/office/officeart/2005/8/layout/vList2"/>
    <dgm:cxn modelId="{F4BFE0C3-AC3A-C442-B3B5-00E9BD597774}" type="presParOf" srcId="{BEA09F76-166C-1349-9871-44677A430E82}" destId="{8ED9083B-7A96-B046-B39A-63B61CE63395}" srcOrd="0" destOrd="0" presId="urn:microsoft.com/office/officeart/2005/8/layout/vList2"/>
    <dgm:cxn modelId="{B5D786A3-E7C5-CB45-98A1-69562CE2E25A}" type="presParOf" srcId="{BEA09F76-166C-1349-9871-44677A430E82}" destId="{328FC76A-57D4-C44A-925B-7BE76D8AC8FA}" srcOrd="1" destOrd="0" presId="urn:microsoft.com/office/officeart/2005/8/layout/vList2"/>
    <dgm:cxn modelId="{84FA1B58-FE58-1948-B204-441F436840D5}" type="presParOf" srcId="{BEA09F76-166C-1349-9871-44677A430E82}" destId="{1D1E5AB0-1859-9848-B1A8-CB27F2F590B6}" srcOrd="2" destOrd="0" presId="urn:microsoft.com/office/officeart/2005/8/layout/vList2"/>
    <dgm:cxn modelId="{837031E8-1D17-7A41-ABCE-089D94855268}" type="presParOf" srcId="{BEA09F76-166C-1349-9871-44677A430E82}" destId="{55967EE2-942C-FC4F-9CED-EF47CF1F92D8}" srcOrd="3" destOrd="0" presId="urn:microsoft.com/office/officeart/2005/8/layout/vList2"/>
    <dgm:cxn modelId="{0A2302BB-BE60-7645-9FFE-7069C0792E9B}" type="presParOf" srcId="{BEA09F76-166C-1349-9871-44677A430E82}" destId="{396B90E8-8D75-1A49-95BD-3D2539B71B9B}" srcOrd="4" destOrd="0" presId="urn:microsoft.com/office/officeart/2005/8/layout/vList2"/>
    <dgm:cxn modelId="{25A36CF6-8CCD-BE45-942D-A16A4716DE50}" type="presParOf" srcId="{BEA09F76-166C-1349-9871-44677A430E82}" destId="{F4D7EC06-4793-8143-A191-27B7479B92FB}" srcOrd="5" destOrd="0" presId="urn:microsoft.com/office/officeart/2005/8/layout/vList2"/>
    <dgm:cxn modelId="{82888DF7-F9F5-6C44-BD8B-33924EB3C7C8}" type="presParOf" srcId="{BEA09F76-166C-1349-9871-44677A430E82}" destId="{06E5E428-49EE-9B49-9025-A129A2E10DE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FB073-BBEA-7146-B6DB-740579C7D959}">
      <dsp:nvSpPr>
        <dsp:cNvPr id="0" name=""/>
        <dsp:cNvSpPr/>
      </dsp:nvSpPr>
      <dsp:spPr>
        <a:xfrm>
          <a:off x="0" y="74211"/>
          <a:ext cx="10515600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Source- UCI Machine Learning Repository</a:t>
          </a:r>
        </a:p>
      </dsp:txBody>
      <dsp:txXfrm>
        <a:off x="38784" y="112995"/>
        <a:ext cx="10438032" cy="716935"/>
      </dsp:txXfrm>
    </dsp:sp>
    <dsp:sp modelId="{ED923E2C-08D9-9D49-828A-6B9FC1F85FA7}">
      <dsp:nvSpPr>
        <dsp:cNvPr id="0" name=""/>
        <dsp:cNvSpPr/>
      </dsp:nvSpPr>
      <dsp:spPr>
        <a:xfrm>
          <a:off x="0" y="926314"/>
          <a:ext cx="10515600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European Country-Portugal</a:t>
          </a:r>
        </a:p>
      </dsp:txBody>
      <dsp:txXfrm>
        <a:off x="38784" y="965098"/>
        <a:ext cx="10438032" cy="716935"/>
      </dsp:txXfrm>
    </dsp:sp>
    <dsp:sp modelId="{20EAC62B-0F97-0D45-B85D-A524140D590A}">
      <dsp:nvSpPr>
        <dsp:cNvPr id="0" name=""/>
        <dsp:cNvSpPr/>
      </dsp:nvSpPr>
      <dsp:spPr>
        <a:xfrm>
          <a:off x="0" y="1778417"/>
          <a:ext cx="10515600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Belongs to a Higher educational institution</a:t>
          </a:r>
        </a:p>
      </dsp:txBody>
      <dsp:txXfrm>
        <a:off x="38784" y="1817201"/>
        <a:ext cx="10438032" cy="716935"/>
      </dsp:txXfrm>
    </dsp:sp>
    <dsp:sp modelId="{EFA7E106-81FB-0F41-B1CE-909113E4D761}">
      <dsp:nvSpPr>
        <dsp:cNvPr id="0" name=""/>
        <dsp:cNvSpPr/>
      </dsp:nvSpPr>
      <dsp:spPr>
        <a:xfrm>
          <a:off x="0" y="2630520"/>
          <a:ext cx="10515600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4424 records of students’ personal details , academic performance of 1st year, macro-economic data(Total-37 attributes)</a:t>
          </a:r>
        </a:p>
      </dsp:txBody>
      <dsp:txXfrm>
        <a:off x="38784" y="2669304"/>
        <a:ext cx="10438032" cy="716935"/>
      </dsp:txXfrm>
    </dsp:sp>
    <dsp:sp modelId="{2EA2CC1C-257F-3C40-A3F3-AC99F560D278}">
      <dsp:nvSpPr>
        <dsp:cNvPr id="0" name=""/>
        <dsp:cNvSpPr/>
      </dsp:nvSpPr>
      <dsp:spPr>
        <a:xfrm>
          <a:off x="0" y="3482623"/>
          <a:ext cx="10515600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Target variable- Originally 3 class- Changed to binary class (Drop-out-Yes/No)</a:t>
          </a:r>
        </a:p>
      </dsp:txBody>
      <dsp:txXfrm>
        <a:off x="38784" y="3521407"/>
        <a:ext cx="10438032" cy="716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AE23F-8F85-4D4A-B5A6-630C9D375040}">
      <dsp:nvSpPr>
        <dsp:cNvPr id="0" name=""/>
        <dsp:cNvSpPr/>
      </dsp:nvSpPr>
      <dsp:spPr>
        <a:xfrm>
          <a:off x="756205" y="853573"/>
          <a:ext cx="1130045" cy="11300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905792-A314-4184-B190-D7073D350E72}">
      <dsp:nvSpPr>
        <dsp:cNvPr id="0" name=""/>
        <dsp:cNvSpPr/>
      </dsp:nvSpPr>
      <dsp:spPr>
        <a:xfrm>
          <a:off x="65622" y="2395098"/>
          <a:ext cx="25112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Student Personal Details</a:t>
          </a:r>
        </a:p>
      </dsp:txBody>
      <dsp:txXfrm>
        <a:off x="65622" y="2395098"/>
        <a:ext cx="2511212" cy="720000"/>
      </dsp:txXfrm>
    </dsp:sp>
    <dsp:sp modelId="{BC6B3A46-8204-44B1-9060-71D39EFC35FB}">
      <dsp:nvSpPr>
        <dsp:cNvPr id="0" name=""/>
        <dsp:cNvSpPr/>
      </dsp:nvSpPr>
      <dsp:spPr>
        <a:xfrm>
          <a:off x="3706879" y="853573"/>
          <a:ext cx="1130045" cy="11300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872329-4E39-41A3-BC06-89388CA814DE}">
      <dsp:nvSpPr>
        <dsp:cNvPr id="0" name=""/>
        <dsp:cNvSpPr/>
      </dsp:nvSpPr>
      <dsp:spPr>
        <a:xfrm>
          <a:off x="3016296" y="2395098"/>
          <a:ext cx="25112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University Academic Performance</a:t>
          </a:r>
        </a:p>
      </dsp:txBody>
      <dsp:txXfrm>
        <a:off x="3016296" y="2395098"/>
        <a:ext cx="2511212" cy="720000"/>
      </dsp:txXfrm>
    </dsp:sp>
    <dsp:sp modelId="{5A166324-21D3-4306-90AB-9C98026E8A9C}">
      <dsp:nvSpPr>
        <dsp:cNvPr id="0" name=""/>
        <dsp:cNvSpPr/>
      </dsp:nvSpPr>
      <dsp:spPr>
        <a:xfrm>
          <a:off x="2231542" y="3742901"/>
          <a:ext cx="1130045" cy="11300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A94195-667E-45DA-A1AD-892B9FA747F5}">
      <dsp:nvSpPr>
        <dsp:cNvPr id="0" name=""/>
        <dsp:cNvSpPr/>
      </dsp:nvSpPr>
      <dsp:spPr>
        <a:xfrm>
          <a:off x="1540959" y="5284426"/>
          <a:ext cx="25112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Macro-economic factors</a:t>
          </a:r>
        </a:p>
      </dsp:txBody>
      <dsp:txXfrm>
        <a:off x="1540959" y="5284426"/>
        <a:ext cx="251121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1C1ED5-8EDF-0C43-9629-95B53F8D3B33}">
      <dsp:nvSpPr>
        <dsp:cNvPr id="0" name=""/>
        <dsp:cNvSpPr/>
      </dsp:nvSpPr>
      <dsp:spPr>
        <a:xfrm>
          <a:off x="521894" y="0"/>
          <a:ext cx="5914804" cy="472627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2FF21-8BBA-164A-B572-3DB000263C3C}">
      <dsp:nvSpPr>
        <dsp:cNvPr id="0" name=""/>
        <dsp:cNvSpPr/>
      </dsp:nvSpPr>
      <dsp:spPr>
        <a:xfrm>
          <a:off x="1911" y="1417882"/>
          <a:ext cx="1112763" cy="18905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Target class converted to binary</a:t>
          </a:r>
        </a:p>
      </dsp:txBody>
      <dsp:txXfrm>
        <a:off x="56232" y="1472203"/>
        <a:ext cx="1004121" cy="1781868"/>
      </dsp:txXfrm>
    </dsp:sp>
    <dsp:sp modelId="{6487E6B3-A76B-FF4A-A23F-48DD77D3178F}">
      <dsp:nvSpPr>
        <dsp:cNvPr id="0" name=""/>
        <dsp:cNvSpPr/>
      </dsp:nvSpPr>
      <dsp:spPr>
        <a:xfrm>
          <a:off x="1170312" y="1417882"/>
          <a:ext cx="1112763" cy="18905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Checked for Null Values, Blanks, Outliers</a:t>
          </a:r>
        </a:p>
      </dsp:txBody>
      <dsp:txXfrm>
        <a:off x="1224633" y="1472203"/>
        <a:ext cx="1004121" cy="1781868"/>
      </dsp:txXfrm>
    </dsp:sp>
    <dsp:sp modelId="{B8B4D36D-2981-9540-B7D5-449B5E7770D9}">
      <dsp:nvSpPr>
        <dsp:cNvPr id="0" name=""/>
        <dsp:cNvSpPr/>
      </dsp:nvSpPr>
      <dsp:spPr>
        <a:xfrm>
          <a:off x="2338714" y="1417882"/>
          <a:ext cx="1112763" cy="18905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Ordinal Data to Categorical Data</a:t>
          </a:r>
        </a:p>
      </dsp:txBody>
      <dsp:txXfrm>
        <a:off x="2393035" y="1472203"/>
        <a:ext cx="1004121" cy="1781868"/>
      </dsp:txXfrm>
    </dsp:sp>
    <dsp:sp modelId="{5C21E2A7-4B55-5E42-A3E3-DF7CFD7C00C9}">
      <dsp:nvSpPr>
        <dsp:cNvPr id="0" name=""/>
        <dsp:cNvSpPr/>
      </dsp:nvSpPr>
      <dsp:spPr>
        <a:xfrm>
          <a:off x="3507115" y="1417882"/>
          <a:ext cx="1112763" cy="18905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Dropped Irrelevant columns</a:t>
          </a:r>
        </a:p>
      </dsp:txBody>
      <dsp:txXfrm>
        <a:off x="3561436" y="1472203"/>
        <a:ext cx="1004121" cy="1781868"/>
      </dsp:txXfrm>
    </dsp:sp>
    <dsp:sp modelId="{B58586FF-0201-294C-A533-CA097B0E226B}">
      <dsp:nvSpPr>
        <dsp:cNvPr id="0" name=""/>
        <dsp:cNvSpPr/>
      </dsp:nvSpPr>
      <dsp:spPr>
        <a:xfrm>
          <a:off x="4675517" y="1417882"/>
          <a:ext cx="1112763" cy="18905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Balancing</a:t>
          </a:r>
        </a:p>
      </dsp:txBody>
      <dsp:txXfrm>
        <a:off x="4729838" y="1472203"/>
        <a:ext cx="1004121" cy="1781868"/>
      </dsp:txXfrm>
    </dsp:sp>
    <dsp:sp modelId="{F1DCF507-5F24-4C4D-BEF5-96BD387389CA}">
      <dsp:nvSpPr>
        <dsp:cNvPr id="0" name=""/>
        <dsp:cNvSpPr/>
      </dsp:nvSpPr>
      <dsp:spPr>
        <a:xfrm>
          <a:off x="5843918" y="1417882"/>
          <a:ext cx="1112763" cy="18905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Train-Test Split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70-30 ratio</a:t>
          </a:r>
        </a:p>
      </dsp:txBody>
      <dsp:txXfrm>
        <a:off x="5898239" y="1472203"/>
        <a:ext cx="1004121" cy="17818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B95F4-2553-404A-BD4B-32E654FB09F0}">
      <dsp:nvSpPr>
        <dsp:cNvPr id="0" name=""/>
        <dsp:cNvSpPr/>
      </dsp:nvSpPr>
      <dsp:spPr>
        <a:xfrm>
          <a:off x="1549679" y="58266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BBEEF-2D27-4503-A6C2-BBEF1BC2CB73}">
      <dsp:nvSpPr>
        <dsp:cNvPr id="0" name=""/>
        <dsp:cNvSpPr/>
      </dsp:nvSpPr>
      <dsp:spPr>
        <a:xfrm>
          <a:off x="361679" y="299703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Student personal details captured at the time of enrolment</a:t>
          </a:r>
        </a:p>
      </dsp:txBody>
      <dsp:txXfrm>
        <a:off x="361679" y="2997031"/>
        <a:ext cx="4320000" cy="720000"/>
      </dsp:txXfrm>
    </dsp:sp>
    <dsp:sp modelId="{73C66965-10C8-4505-99C5-4BD213862E4B}">
      <dsp:nvSpPr>
        <dsp:cNvPr id="0" name=""/>
        <dsp:cNvSpPr/>
      </dsp:nvSpPr>
      <dsp:spPr>
        <a:xfrm>
          <a:off x="6625679" y="58266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B235C6-49DE-47C5-818B-6DE5B148B444}">
      <dsp:nvSpPr>
        <dsp:cNvPr id="0" name=""/>
        <dsp:cNvSpPr/>
      </dsp:nvSpPr>
      <dsp:spPr>
        <a:xfrm>
          <a:off x="5437679" y="299703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Student academic performance in the first and second semesters</a:t>
          </a:r>
        </a:p>
      </dsp:txBody>
      <dsp:txXfrm>
        <a:off x="5437679" y="2997031"/>
        <a:ext cx="432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01C67-2A32-457B-89A4-CB2019E52D92}">
      <dsp:nvSpPr>
        <dsp:cNvPr id="0" name=""/>
        <dsp:cNvSpPr/>
      </dsp:nvSpPr>
      <dsp:spPr>
        <a:xfrm>
          <a:off x="0" y="894511"/>
          <a:ext cx="6263640" cy="16514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1D323-BD09-4407-80EF-7F248F67C756}">
      <dsp:nvSpPr>
        <dsp:cNvPr id="0" name=""/>
        <dsp:cNvSpPr/>
      </dsp:nvSpPr>
      <dsp:spPr>
        <a:xfrm>
          <a:off x="499550" y="1266078"/>
          <a:ext cx="908273" cy="9082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B5358-35F3-42E0-818B-854665E3066F}">
      <dsp:nvSpPr>
        <dsp:cNvPr id="0" name=""/>
        <dsp:cNvSpPr/>
      </dsp:nvSpPr>
      <dsp:spPr>
        <a:xfrm>
          <a:off x="1907374" y="894511"/>
          <a:ext cx="4356265" cy="165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74" tIns="174774" rIns="174774" bIns="17477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sng" kern="1200"/>
            <a:t>Sensitivity/Recall- </a:t>
          </a:r>
          <a:r>
            <a:rPr lang="en-US" sz="2000" kern="1200"/>
            <a:t>Ratio of True Positives to the total number of instances that have an actual positive class.</a:t>
          </a:r>
          <a:endParaRPr lang="en-US" sz="2000" kern="1200" dirty="0"/>
        </a:p>
      </dsp:txBody>
      <dsp:txXfrm>
        <a:off x="1907374" y="894511"/>
        <a:ext cx="4356265" cy="1651406"/>
      </dsp:txXfrm>
    </dsp:sp>
    <dsp:sp modelId="{D7D00499-3444-4C88-B2C6-D287065D27A1}">
      <dsp:nvSpPr>
        <dsp:cNvPr id="0" name=""/>
        <dsp:cNvSpPr/>
      </dsp:nvSpPr>
      <dsp:spPr>
        <a:xfrm>
          <a:off x="0" y="2958769"/>
          <a:ext cx="6263640" cy="16514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3763D4-86A6-4514-AAC2-361C1C14F720}">
      <dsp:nvSpPr>
        <dsp:cNvPr id="0" name=""/>
        <dsp:cNvSpPr/>
      </dsp:nvSpPr>
      <dsp:spPr>
        <a:xfrm>
          <a:off x="499550" y="3330336"/>
          <a:ext cx="908273" cy="908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1E336-6480-4F62-A5B4-2DDB7F92EE24}">
      <dsp:nvSpPr>
        <dsp:cNvPr id="0" name=""/>
        <dsp:cNvSpPr/>
      </dsp:nvSpPr>
      <dsp:spPr>
        <a:xfrm>
          <a:off x="1907374" y="2958769"/>
          <a:ext cx="4356265" cy="165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74" tIns="174774" rIns="174774" bIns="17477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sng" kern="1200"/>
            <a:t>Accuracy</a:t>
          </a:r>
          <a:r>
            <a:rPr lang="en-US" sz="2000" kern="1200"/>
            <a:t>- Ratio of correct Predictions(both Drop-out and Not Drop-out) over the total number of instances</a:t>
          </a:r>
        </a:p>
      </dsp:txBody>
      <dsp:txXfrm>
        <a:off x="1907374" y="2958769"/>
        <a:ext cx="4356265" cy="16514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9083B-7A96-B046-B39A-63B61CE63395}">
      <dsp:nvSpPr>
        <dsp:cNvPr id="0" name=""/>
        <dsp:cNvSpPr/>
      </dsp:nvSpPr>
      <dsp:spPr>
        <a:xfrm>
          <a:off x="0" y="79715"/>
          <a:ext cx="6263640" cy="128663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ANN is the Best model in terms of Recall and Accuracy</a:t>
          </a:r>
        </a:p>
      </dsp:txBody>
      <dsp:txXfrm>
        <a:off x="62808" y="142523"/>
        <a:ext cx="6138024" cy="1161018"/>
      </dsp:txXfrm>
    </dsp:sp>
    <dsp:sp modelId="{1D1E5AB0-1859-9848-B1A8-CB27F2F590B6}">
      <dsp:nvSpPr>
        <dsp:cNvPr id="0" name=""/>
        <dsp:cNvSpPr/>
      </dsp:nvSpPr>
      <dsp:spPr>
        <a:xfrm>
          <a:off x="0" y="1432589"/>
          <a:ext cx="6263640" cy="1286634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Model performs well for this dataset and specific courses. University can leverage this with the available information. </a:t>
          </a:r>
        </a:p>
      </dsp:txBody>
      <dsp:txXfrm>
        <a:off x="62808" y="1495397"/>
        <a:ext cx="6138024" cy="1161018"/>
      </dsp:txXfrm>
    </dsp:sp>
    <dsp:sp modelId="{396B90E8-8D75-1A49-95BD-3D2539B71B9B}">
      <dsp:nvSpPr>
        <dsp:cNvPr id="0" name=""/>
        <dsp:cNvSpPr/>
      </dsp:nvSpPr>
      <dsp:spPr>
        <a:xfrm>
          <a:off x="0" y="2785464"/>
          <a:ext cx="6263640" cy="1286634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More Data required for scaling the model to other universities/countries.</a:t>
          </a:r>
        </a:p>
      </dsp:txBody>
      <dsp:txXfrm>
        <a:off x="62808" y="2848272"/>
        <a:ext cx="6138024" cy="1161018"/>
      </dsp:txXfrm>
    </dsp:sp>
    <dsp:sp modelId="{06E5E428-49EE-9B49-9025-A129A2E10DE3}">
      <dsp:nvSpPr>
        <dsp:cNvPr id="0" name=""/>
        <dsp:cNvSpPr/>
      </dsp:nvSpPr>
      <dsp:spPr>
        <a:xfrm>
          <a:off x="0" y="4138338"/>
          <a:ext cx="6263640" cy="1286634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Higher Education- Personal Growth, University revenue-Countries economy</a:t>
          </a:r>
        </a:p>
      </dsp:txBody>
      <dsp:txXfrm>
        <a:off x="62808" y="4201146"/>
        <a:ext cx="6138024" cy="1161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EA4D2-A841-FD47-8F0B-B6566C2C824F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B55CA-99E0-7948-94FB-3D8194F00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32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46C3-21D9-14E0-8747-74557B614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2EFFF-1E2C-8E53-92E2-EB0FC283F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14F63-0B1D-ACD1-0BFA-04DFAAFC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5C5C9-164C-46B3-A87E-7660D39D3106}" type="datetime2">
              <a:rPr lang="en-US" smtClean="0"/>
              <a:t>Monday, October 31,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0398D-3554-28D2-03BF-3EBBB6A4C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E038C-83E9-1B5A-E63A-7931C5A82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22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C095E-CCAB-FCD4-7FDD-2A8F2411E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94692-3BF6-70EE-26B7-E1C990D4B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A811D-BEA2-EE5E-10DB-65956F9BF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5179A-1E2B-41AB-B400-4F1B4022FAEE}" type="datetime2">
              <a:rPr lang="en-US" smtClean="0"/>
              <a:t>Monday, October 31,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3CF1B-7FFC-5B66-2BD8-8A4397192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00F4B-4A80-5FC3-10CC-B84AD1BBC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63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3DA6B8-0A14-058D-157F-61273FE3D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488740-9AAE-2DF1-7156-F61CD8098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C7998-E3E1-0818-4495-D033F0D49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1D0F-6595-4F14-8EF3-954CD87C797B}" type="datetime2">
              <a:rPr lang="en-US" smtClean="0"/>
              <a:t>Monday, October 31,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212E7-2F36-AF9D-FD3F-A33653B2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B91A8-7E6D-9108-74DD-862B40BA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57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5E02A83-7E88-45D7-9689-618146884E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4973" y="2117576"/>
            <a:ext cx="1657884" cy="16578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79EC1BF0-17FE-4B93-BE46-3828090CB9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22641" y="2117576"/>
            <a:ext cx="1657884" cy="16578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99908D1C-2BF7-422E-84A0-285D2978F7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00309" y="2117576"/>
            <a:ext cx="1657884" cy="16578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B2961933-ABF9-4DEF-AD46-AF638B3929D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33807" y="4074564"/>
            <a:ext cx="1657884" cy="16578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E4CDD139-3720-4BCB-B12B-8D15CAC776E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11475" y="4074564"/>
            <a:ext cx="1657884" cy="16578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4" name="Picture Placeholder 18">
            <a:extLst>
              <a:ext uri="{FF2B5EF4-FFF2-40B4-BE49-F238E27FC236}">
                <a16:creationId xmlns:a16="http://schemas.microsoft.com/office/drawing/2014/main" id="{A6345F7C-E0B3-4090-8C49-C7B6A1D07A1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89144" y="4074564"/>
            <a:ext cx="1657884" cy="16578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BB94D-D26B-4D56-A9DB-FFD9699F4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4BF1-8D3E-4004-9D9C-E6C3DC6EA064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3FAFB-5880-4AD1-A623-5361C1C1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15AA7-018F-4DCB-B185-4BAE75972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0851-680D-4F20-952F-CE68C8DC229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DE336C6-1BCC-4A80-9AC0-2B551F088718}"/>
              </a:ext>
            </a:extLst>
          </p:cNvPr>
          <p:cNvSpPr/>
          <p:nvPr userDrawn="1"/>
        </p:nvSpPr>
        <p:spPr>
          <a:xfrm>
            <a:off x="3143108" y="3868286"/>
            <a:ext cx="239282" cy="206278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608BFF8-0F23-46A9-A8EC-944D6AE8BACB}"/>
              </a:ext>
            </a:extLst>
          </p:cNvPr>
          <p:cNvSpPr/>
          <p:nvPr userDrawn="1"/>
        </p:nvSpPr>
        <p:spPr>
          <a:xfrm>
            <a:off x="6927346" y="3868286"/>
            <a:ext cx="239282" cy="206278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74DFA0D-02EB-4520-9B45-023EB2D97B20}"/>
              </a:ext>
            </a:extLst>
          </p:cNvPr>
          <p:cNvSpPr/>
          <p:nvPr userDrawn="1"/>
        </p:nvSpPr>
        <p:spPr>
          <a:xfrm>
            <a:off x="10698445" y="3868286"/>
            <a:ext cx="239282" cy="206278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05F320CF-4DDC-4D72-A033-8DFFE22A3460}"/>
              </a:ext>
            </a:extLst>
          </p:cNvPr>
          <p:cNvSpPr/>
          <p:nvPr userDrawn="1"/>
        </p:nvSpPr>
        <p:spPr>
          <a:xfrm flipV="1">
            <a:off x="1252955" y="3771587"/>
            <a:ext cx="239282" cy="206278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6081745-A2CC-4E6F-9C07-D70F609B50E1}"/>
              </a:ext>
            </a:extLst>
          </p:cNvPr>
          <p:cNvSpPr/>
          <p:nvPr userDrawn="1"/>
        </p:nvSpPr>
        <p:spPr>
          <a:xfrm flipV="1">
            <a:off x="5037193" y="3771587"/>
            <a:ext cx="239282" cy="206278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2AF13418-31FC-42EC-86F0-35A03015E5C5}"/>
              </a:ext>
            </a:extLst>
          </p:cNvPr>
          <p:cNvSpPr/>
          <p:nvPr userDrawn="1"/>
        </p:nvSpPr>
        <p:spPr>
          <a:xfrm flipV="1">
            <a:off x="8808292" y="3771587"/>
            <a:ext cx="239282" cy="206278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9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33A2B-B1A3-BBC8-FD9C-CD7015C9D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174FE-CF5E-2DB7-38B8-610E9F589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906BB-ADED-5DAD-2437-E266F36F2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CFF8A-AAF8-4A12-8A91-9CA0EAF6CBB9}" type="datetime2">
              <a:rPr lang="en-US" smtClean="0"/>
              <a:t>Monday, October 31,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4E278-9250-12FA-CCAB-B5D42B457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1C395-49B9-5348-09B9-0C19E245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35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80565-331B-F7A9-9B97-FCA4FF715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79DA3-87F8-F758-01B0-5524F56BF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C8808-3CD5-E995-A89B-930F73217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25C3-021A-4B0B-8F70-0C181FE1CF45}" type="datetime2">
              <a:rPr lang="en-US" smtClean="0"/>
              <a:t>Monday, October 31,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7B56A-BF6B-4000-559B-CB8525EFD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83993-3B72-B7F2-8B5A-6B3BE0ACB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8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C7139-A6A1-8749-7429-656B04C4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E2FA6-91DC-6EB1-C485-A8D292524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7A789-35AF-93E7-AD27-976F2E1D3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D0A95-BFE5-2720-CAED-0785B39E7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88D-8CEC-4ED9-A53B-5596187D9A16}" type="datetime2">
              <a:rPr lang="en-US" smtClean="0"/>
              <a:t>Monday, October 31,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8C212-4D3C-ABFF-A710-1530AF9F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70508-C0CD-31DF-9056-7EFFBEDB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4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A9EB-5140-872F-C49B-709C25D07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74C0C-CFAD-BC54-CD9C-B38BE94B0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B5A10-4BF8-7949-AEBA-0912C517A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2CA52-33DF-F6EC-B400-2FE471682C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5DCAD-3CAE-7A58-3EBD-C3DD1E98FA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58471-2C3D-896E-B7C7-EDA61474D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D382-DFDA-4722-A27A-59C21AD112F2}" type="datetime2">
              <a:rPr lang="en-US" smtClean="0"/>
              <a:t>Monday, October 31,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06268D-E84D-C7CC-8BEF-EA02728ED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41A0C-D24A-76C8-3357-6B76F5067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8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8B04-8AF3-86CA-AE80-548367D9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AAD727-76BB-3B10-58E3-6210EC78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A30D-1C09-413F-AAB1-38F366000715}" type="datetime2">
              <a:rPr lang="en-US" smtClean="0"/>
              <a:t>Monday, October 31,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66923-3DF3-76B2-A70D-6797D2798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9A992-4D0F-1A4F-17F3-3BE1A93F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11D343-790B-37CE-5D96-5C6D1D31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2B9C-D65E-4F64-95C3-B10F3B00F0D9}" type="datetime2">
              <a:rPr lang="en-US" smtClean="0"/>
              <a:t>Monday, October 31,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1A1F15-4A9D-2635-257E-89A57C110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AEE35-F486-9BF0-3C24-2CEA521F2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89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041E-C66D-9E4F-CC81-3226858F5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9DB83-2A82-39BB-C4D4-59251834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9768D-95BB-AF2D-88C4-5A7F7AC43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9095E-C32F-1AE7-C3CE-E4B44B0AC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5FDCC-6AAC-4A08-B9E0-3793AB5E64C3}" type="datetime2">
              <a:rPr lang="en-US" smtClean="0"/>
              <a:t>Monday, October 31,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2EBE0-23EC-D8D5-5637-A884787FD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2CBA-B3E8-0921-951B-ACCF77A6D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76A3-2A94-A48F-EA1A-4D0FEEC3E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FE01A1-B0C6-68EF-0333-A05D86FBA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6430E-0083-4BB9-FE44-88D3AB499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D8236-890C-3D2E-9006-B44E81BF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E94D-439C-40F1-900E-BC07940E3988}" type="datetime2">
              <a:rPr lang="en-US" smtClean="0"/>
              <a:t>Monday, October 31,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BD985-F4AE-3533-9924-EC3ADB54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6E6BB-E70D-B5BF-3155-E84E6AD7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3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79AD3-BDDF-01DF-957B-517A0AB52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C27D2-48F0-E809-F5D5-B04AC8C99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43F5F-BC5E-65B1-05F5-BE7AD1071C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A2CF1-0EB2-4673-802D-3371233E4A77}" type="datetime2">
              <a:rPr lang="en-US" smtClean="0"/>
              <a:t>Monday, October 31,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C9A62-9AE4-3876-60FC-684B64BCB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25CB2-4C9B-A6ED-AC14-6D9020E5F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6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A2AE4-9071-7904-CB16-962306A03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89439"/>
            <a:ext cx="11139854" cy="930447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Times" pitchFamily="2" charset="0"/>
              </a:rPr>
              <a:t>Project – PROSPER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614C71-64A8-800F-1FEE-66B4BBD66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48499"/>
            <a:ext cx="9144000" cy="420001"/>
          </a:xfrm>
        </p:spPr>
        <p:txBody>
          <a:bodyPr>
            <a:norm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Times" pitchFamily="2" charset="0"/>
              </a:rPr>
              <a:t>An ML Project on Students’ Drop-out Prediction</a:t>
            </a:r>
          </a:p>
        </p:txBody>
      </p:sp>
      <p:cxnSp>
        <p:nvCxnSpPr>
          <p:cNvPr id="46" name="Straight Connector 21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3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Video 4">
            <a:extLst>
              <a:ext uri="{FF2B5EF4-FFF2-40B4-BE49-F238E27FC236}">
                <a16:creationId xmlns:a16="http://schemas.microsoft.com/office/drawing/2014/main" id="{13A2052F-0E15-1AC7-A64A-3953DFA856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2504875" y="2427541"/>
            <a:ext cx="712715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9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4F494-C510-A7FE-3753-299445DF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557189"/>
            <a:ext cx="4298867" cy="5567891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" pitchFamily="2" charset="0"/>
              </a:rPr>
              <a:t>PERFORMANCE METRICS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492F79-D67F-367A-1548-8849C55EDB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1459558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2796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4F494-C510-A7FE-3753-299445DF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Times" pitchFamily="2" charset="0"/>
              </a:rPr>
              <a:t>MODELS PERFORMANCE</a:t>
            </a: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AD80DB85-327A-481F-08E4-97C603A0F5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046221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28965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F494-C510-A7FE-3753-299445DF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0" y="620392"/>
            <a:ext cx="4568467" cy="5504688"/>
          </a:xfrm>
        </p:spPr>
        <p:txBody>
          <a:bodyPr>
            <a:normAutofit/>
          </a:bodyPr>
          <a:lstStyle/>
          <a:p>
            <a:r>
              <a:rPr lang="en-US" sz="4700" b="1" dirty="0">
                <a:solidFill>
                  <a:schemeClr val="accent5"/>
                </a:solidFill>
                <a:latin typeface="Times" pitchFamily="2" charset="0"/>
              </a:rPr>
              <a:t>CONCLUSIONS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673363-654E-DB53-7327-784D12A6B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450374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4876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09F9C3-B4EB-490B-BABC-AFA0183BD2BC}"/>
              </a:ext>
            </a:extLst>
          </p:cNvPr>
          <p:cNvSpPr txBox="1"/>
          <p:nvPr/>
        </p:nvSpPr>
        <p:spPr>
          <a:xfrm>
            <a:off x="544973" y="330502"/>
            <a:ext cx="9833265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Times" pitchFamily="2" charset="0"/>
              </a:rPr>
              <a:t>TEAM - ZENITH</a:t>
            </a:r>
            <a:endParaRPr lang="en-US" sz="4400" dirty="0">
              <a:solidFill>
                <a:schemeClr val="accent1">
                  <a:lumMod val="50000"/>
                </a:schemeClr>
              </a:solidFill>
              <a:latin typeface="Times" pitchFamily="2" charset="0"/>
            </a:endParaRPr>
          </a:p>
        </p:txBody>
      </p:sp>
      <p:pic>
        <p:nvPicPr>
          <p:cNvPr id="161" name="Picture Placeholder 160">
            <a:extLst>
              <a:ext uri="{FF2B5EF4-FFF2-40B4-BE49-F238E27FC236}">
                <a16:creationId xmlns:a16="http://schemas.microsoft.com/office/drawing/2014/main" id="{D61A0F22-49FA-4067-BAC0-A3803899F6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969" b="969"/>
          <a:stretch/>
        </p:blipFill>
        <p:spPr/>
      </p:pic>
      <p:pic>
        <p:nvPicPr>
          <p:cNvPr id="5" name="Picture Placeholder 4" descr="A person standing in front of a large building&#10;&#10;Description automatically generated with medium confidence">
            <a:extLst>
              <a:ext uri="{FF2B5EF4-FFF2-40B4-BE49-F238E27FC236}">
                <a16:creationId xmlns:a16="http://schemas.microsoft.com/office/drawing/2014/main" id="{05EB92B0-C19F-B147-2D7A-741D5F4247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>
          <a:xfrm>
            <a:off x="4336224" y="2068146"/>
            <a:ext cx="1657884" cy="1657884"/>
          </a:xfrm>
        </p:spPr>
      </p:pic>
      <p:pic>
        <p:nvPicPr>
          <p:cNvPr id="22" name="Picture Placeholder 21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4AD5E340-AAF4-45C5-A70C-1E783A4EFE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737" b="3737"/>
          <a:stretch/>
        </p:blipFill>
        <p:spPr/>
      </p:pic>
      <p:pic>
        <p:nvPicPr>
          <p:cNvPr id="18" name="Picture Placeholder 17" descr="A picture containing text, person, sign&#10;&#10;Description automatically generated">
            <a:extLst>
              <a:ext uri="{FF2B5EF4-FFF2-40B4-BE49-F238E27FC236}">
                <a16:creationId xmlns:a16="http://schemas.microsoft.com/office/drawing/2014/main" id="{A306522F-2D46-8BF8-4791-6367A7EBF6A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/>
          <a:stretch/>
        </p:blipFill>
        <p:spPr/>
      </p:pic>
      <p:pic>
        <p:nvPicPr>
          <p:cNvPr id="26" name="Picture Placeholder 25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0D1EF958-C724-F5A9-23D4-1F07065CB94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t="6543" b="6543"/>
          <a:stretch/>
        </p:blipFill>
        <p:spPr/>
      </p:pic>
      <p:pic>
        <p:nvPicPr>
          <p:cNvPr id="10" name="Picture Placeholder 9" descr="A picture containing yellow&#10;&#10;Description automatically generated">
            <a:extLst>
              <a:ext uri="{FF2B5EF4-FFF2-40B4-BE49-F238E27FC236}">
                <a16:creationId xmlns:a16="http://schemas.microsoft.com/office/drawing/2014/main" id="{87F4E5D4-3136-C681-D9C4-B9046C16697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t="12633" b="12633"/>
          <a:stretch/>
        </p:blipFill>
        <p:spPr/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96EC547-A44F-4450-9E58-A29D6EE2A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44DC5-C2F4-43F5-B0D7-64AEFE29A47F}" type="datetime1">
              <a:rPr lang="en-US" smtClean="0"/>
              <a:t>10/31/22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BB648E-D6D5-4B32-BBCC-C4D126B32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0851-680D-4F20-952F-CE68C8DC2298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AD472F7-7DDA-4818-90A9-B9B572555C1A}"/>
              </a:ext>
            </a:extLst>
          </p:cNvPr>
          <p:cNvGrpSpPr/>
          <p:nvPr/>
        </p:nvGrpSpPr>
        <p:grpSpPr>
          <a:xfrm>
            <a:off x="4437805" y="4074581"/>
            <a:ext cx="1622933" cy="1042015"/>
            <a:chOff x="551543" y="3920739"/>
            <a:chExt cx="1777805" cy="331423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C82F3D6-6777-4E45-997C-267FA46569B9}"/>
                </a:ext>
              </a:extLst>
            </p:cNvPr>
            <p:cNvSpPr/>
            <p:nvPr/>
          </p:nvSpPr>
          <p:spPr>
            <a:xfrm>
              <a:off x="551543" y="3920739"/>
              <a:ext cx="1651314" cy="15499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Segoe UI" panose="020B0502040204020203" pitchFamily="34" charset="0"/>
                </a:rPr>
                <a:t>Adithya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Segoe UI" panose="020B0502040204020203" pitchFamily="34" charset="0"/>
                </a:rPr>
                <a:t> </a:t>
              </a:r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Segoe UI" panose="020B0502040204020203" pitchFamily="34" charset="0"/>
                </a:rPr>
                <a:t>Guntupalli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8B4C420-8744-41BB-B339-3A11836EDE07}"/>
                </a:ext>
              </a:extLst>
            </p:cNvPr>
            <p:cNvSpPr/>
            <p:nvPr/>
          </p:nvSpPr>
          <p:spPr>
            <a:xfrm>
              <a:off x="551543" y="4097167"/>
              <a:ext cx="1777805" cy="15499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cs typeface="Segoe UI" panose="020B0502040204020203" pitchFamily="34" charset="0"/>
                </a:rPr>
                <a:t>4+ years </a:t>
              </a:r>
            </a:p>
            <a:p>
              <a:pPr algn="ctr">
                <a:lnSpc>
                  <a:spcPts val="1900"/>
                </a:lnSpc>
              </a:pP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cs typeface="Segoe UI" panose="020B0502040204020203" pitchFamily="34" charset="0"/>
                </a:rPr>
                <a:t>IT sector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0EA3B88-2426-455C-B9E2-F55DD59B2B87}"/>
              </a:ext>
            </a:extLst>
          </p:cNvPr>
          <p:cNvGrpSpPr/>
          <p:nvPr/>
        </p:nvGrpSpPr>
        <p:grpSpPr>
          <a:xfrm>
            <a:off x="8175520" y="4074570"/>
            <a:ext cx="1582675" cy="769565"/>
            <a:chOff x="469151" y="3920739"/>
            <a:chExt cx="1733706" cy="244768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58BC08D-50A8-4A22-863C-AE31E815DD09}"/>
                </a:ext>
              </a:extLst>
            </p:cNvPr>
            <p:cNvSpPr/>
            <p:nvPr/>
          </p:nvSpPr>
          <p:spPr>
            <a:xfrm>
              <a:off x="551543" y="3920739"/>
              <a:ext cx="1651314" cy="7749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US" b="1" dirty="0" err="1">
                  <a:solidFill>
                    <a:schemeClr val="accent1">
                      <a:lumMod val="50000"/>
                    </a:schemeClr>
                  </a:solidFill>
                  <a:latin typeface="+mj-lt"/>
                  <a:cs typeface="Segoe UI" panose="020B0502040204020203" pitchFamily="34" charset="0"/>
                </a:rPr>
                <a:t>Akarsh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Segoe UI" panose="020B0502040204020203" pitchFamily="34" charset="0"/>
                </a:rPr>
                <a:t> </a:t>
              </a:r>
              <a:r>
                <a:rPr lang="en-US" b="1" dirty="0" err="1">
                  <a:solidFill>
                    <a:schemeClr val="accent1">
                      <a:lumMod val="50000"/>
                    </a:schemeClr>
                  </a:solidFill>
                  <a:latin typeface="+mj-lt"/>
                  <a:cs typeface="Segoe UI" panose="020B0502040204020203" pitchFamily="34" charset="0"/>
                </a:rPr>
                <a:t>Gadikota</a:t>
              </a:r>
              <a:endParaRPr lang="en-US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8D9C7CF-0686-4FAE-AA26-9ADFF4DF6EC8}"/>
                </a:ext>
              </a:extLst>
            </p:cNvPr>
            <p:cNvSpPr/>
            <p:nvPr/>
          </p:nvSpPr>
          <p:spPr>
            <a:xfrm>
              <a:off x="469151" y="4010512"/>
              <a:ext cx="1651314" cy="15499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cs typeface="Segoe UI" panose="020B0502040204020203" pitchFamily="34" charset="0"/>
                </a:rPr>
                <a:t>1+ year </a:t>
              </a:r>
            </a:p>
            <a:p>
              <a:pPr algn="ctr">
                <a:lnSpc>
                  <a:spcPts val="1900"/>
                </a:lnSpc>
              </a:pP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cs typeface="Segoe UI" panose="020B0502040204020203" pitchFamily="34" charset="0"/>
                </a:rPr>
                <a:t>IT sector</a:t>
              </a: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421FE10-F8AF-491E-90C7-F01EB2AA0787}"/>
              </a:ext>
            </a:extLst>
          </p:cNvPr>
          <p:cNvSpPr/>
          <p:nvPr/>
        </p:nvSpPr>
        <p:spPr>
          <a:xfrm flipH="1">
            <a:off x="2584230" y="3531804"/>
            <a:ext cx="1507461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SHILPI  KUMARI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35E6D60-00A6-46B1-8856-009B8E5A5735}"/>
              </a:ext>
            </a:extLst>
          </p:cNvPr>
          <p:cNvSpPr/>
          <p:nvPr/>
        </p:nvSpPr>
        <p:spPr>
          <a:xfrm flipH="1">
            <a:off x="6392275" y="3550387"/>
            <a:ext cx="1507461" cy="243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Segoe UI" panose="020B0502040204020203" pitchFamily="34" charset="0"/>
              </a:rPr>
              <a:t>Kiran Kumar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4EC7155-75FB-4E5F-8144-01090A7131A2}"/>
              </a:ext>
            </a:extLst>
          </p:cNvPr>
          <p:cNvSpPr/>
          <p:nvPr/>
        </p:nvSpPr>
        <p:spPr>
          <a:xfrm flipH="1">
            <a:off x="10064357" y="3513518"/>
            <a:ext cx="1507461" cy="243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Segoe UI" panose="020B0502040204020203" pitchFamily="34" charset="0"/>
              </a:rPr>
              <a:t>Sonicaa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Segoe UI" panose="020B0502040204020203" pitchFamily="34" charset="0"/>
              </a:rPr>
              <a:t>Kolluri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493452D5-1EE8-4080-A023-0118CD181167}"/>
              </a:ext>
            </a:extLst>
          </p:cNvPr>
          <p:cNvSpPr/>
          <p:nvPr/>
        </p:nvSpPr>
        <p:spPr>
          <a:xfrm flipH="1">
            <a:off x="10139566" y="2772446"/>
            <a:ext cx="1507461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cs typeface="Segoe UI" panose="020B0502040204020203" pitchFamily="34" charset="0"/>
              </a:rPr>
              <a:t>2+ years</a:t>
            </a:r>
          </a:p>
          <a:p>
            <a:pPr algn="ctr">
              <a:lnSpc>
                <a:spcPts val="19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cs typeface="Segoe UI" panose="020B0502040204020203" pitchFamily="34" charset="0"/>
              </a:rPr>
              <a:t>IT sector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7571B4-5463-C9A3-CEDF-0825F9CC068D}"/>
              </a:ext>
            </a:extLst>
          </p:cNvPr>
          <p:cNvSpPr txBox="1"/>
          <p:nvPr/>
        </p:nvSpPr>
        <p:spPr>
          <a:xfrm>
            <a:off x="6289343" y="2830481"/>
            <a:ext cx="1657884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cs typeface="Segoe UI" panose="020B0502040204020203" pitchFamily="34" charset="0"/>
              </a:rPr>
              <a:t>3+ years </a:t>
            </a:r>
          </a:p>
          <a:p>
            <a:pPr algn="ctr">
              <a:lnSpc>
                <a:spcPts val="19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cs typeface="Segoe UI" panose="020B0502040204020203" pitchFamily="34" charset="0"/>
              </a:rPr>
              <a:t>IT sector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81C87E-3248-255F-563B-3AD5C75F35AE}"/>
              </a:ext>
            </a:extLst>
          </p:cNvPr>
          <p:cNvSpPr txBox="1"/>
          <p:nvPr/>
        </p:nvSpPr>
        <p:spPr>
          <a:xfrm>
            <a:off x="2584229" y="2831881"/>
            <a:ext cx="1507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3+ years IT sector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2400C5-33A0-45EE-2866-2797DEA0CBBD}"/>
              </a:ext>
            </a:extLst>
          </p:cNvPr>
          <p:cNvSpPr txBox="1"/>
          <p:nvPr/>
        </p:nvSpPr>
        <p:spPr>
          <a:xfrm>
            <a:off x="509718" y="4198891"/>
            <a:ext cx="1808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HARSHA VARDHAN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4CA965-6B38-63C3-66D7-89189F987767}"/>
              </a:ext>
            </a:extLst>
          </p:cNvPr>
          <p:cNvSpPr txBox="1"/>
          <p:nvPr/>
        </p:nvSpPr>
        <p:spPr>
          <a:xfrm>
            <a:off x="697131" y="4537445"/>
            <a:ext cx="1470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7+ years 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Energy sector </a:t>
            </a:r>
          </a:p>
        </p:txBody>
      </p:sp>
    </p:spTree>
    <p:extLst>
      <p:ext uri="{BB962C8B-B14F-4D97-AF65-F5344CB8AC3E}">
        <p14:creationId xmlns:p14="http://schemas.microsoft.com/office/powerpoint/2010/main" val="265032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2D92-DC56-E08B-FE67-BB4850CC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" pitchFamily="2" charset="0"/>
              </a:rPr>
              <a:t>BUSINESS PROBLEM</a:t>
            </a:r>
            <a:endParaRPr lang="en-US" b="1" dirty="0">
              <a:latin typeface="Time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EB117-D0A1-1FF4-A931-95F1DAF7E0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v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v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A1ABE6-2D16-2D92-2E5B-B5AA7AEBAB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Annual College Drop-outs in Portugal- 35% (Highest in OECD countries)</a:t>
            </a:r>
          </a:p>
          <a:p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Revenue loss to the University</a:t>
            </a:r>
          </a:p>
          <a:p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Affects the overall Country economy.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53AE2F29-356A-0CB0-92EF-4EE0984B8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9"/>
            <a:ext cx="5058508" cy="400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9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41F0D-2596-9148-B79E-32164EA8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Times" pitchFamily="2" charset="0"/>
              </a:rPr>
              <a:t>MACHINE LEARNING IN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74EB9-662A-57AB-84FE-EA80F5417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511388"/>
            <a:ext cx="6589261" cy="5684139"/>
          </a:xfrm>
        </p:spPr>
        <p:txBody>
          <a:bodyPr anchor="ctr">
            <a:normAutofit/>
          </a:bodyPr>
          <a:lstStyle/>
          <a:p>
            <a:endParaRPr lang="en-IN" sz="1900" dirty="0">
              <a:effectLst/>
              <a:latin typeface="Times" pitchFamily="2" charset="0"/>
            </a:endParaRPr>
          </a:p>
          <a:p>
            <a:r>
              <a:rPr lang="en-IN" sz="1900" dirty="0" err="1">
                <a:effectLst/>
                <a:latin typeface="Times" pitchFamily="2" charset="0"/>
              </a:rPr>
              <a:t>Aulck</a:t>
            </a:r>
            <a:r>
              <a:rPr lang="en-IN" sz="1900" dirty="0">
                <a:effectLst/>
                <a:latin typeface="Times" pitchFamily="2" charset="0"/>
              </a:rPr>
              <a:t>, L., </a:t>
            </a:r>
            <a:r>
              <a:rPr lang="en-IN" sz="1900" dirty="0" err="1">
                <a:effectLst/>
                <a:latin typeface="Times" pitchFamily="2" charset="0"/>
              </a:rPr>
              <a:t>Velagapudi</a:t>
            </a:r>
            <a:r>
              <a:rPr lang="en-IN" sz="1900" dirty="0">
                <a:effectLst/>
                <a:latin typeface="Times" pitchFamily="2" charset="0"/>
              </a:rPr>
              <a:t>, N., </a:t>
            </a:r>
            <a:r>
              <a:rPr lang="en-IN" sz="1900" dirty="0" err="1">
                <a:effectLst/>
                <a:latin typeface="Times" pitchFamily="2" charset="0"/>
              </a:rPr>
              <a:t>Blumenstock</a:t>
            </a:r>
            <a:r>
              <a:rPr lang="en-IN" sz="1900" dirty="0">
                <a:effectLst/>
                <a:latin typeface="Times" pitchFamily="2" charset="0"/>
              </a:rPr>
              <a:t>, J., West, J.: Predicting student dropout in higher education. In: 2016 ICML Workshops #Data4Good Machine Learning, New York, vol. abs/1606.06364, pp. 16–20 (2016) </a:t>
            </a:r>
          </a:p>
          <a:p>
            <a:r>
              <a:rPr lang="en-IN" sz="1900" dirty="0">
                <a:effectLst/>
                <a:latin typeface="Times" pitchFamily="2" charset="0"/>
              </a:rPr>
              <a:t>Serra, A., </a:t>
            </a:r>
            <a:r>
              <a:rPr lang="en-IN" sz="1900" dirty="0" err="1">
                <a:effectLst/>
                <a:latin typeface="Times" pitchFamily="2" charset="0"/>
              </a:rPr>
              <a:t>Perchinunno</a:t>
            </a:r>
            <a:r>
              <a:rPr lang="en-IN" sz="1900" dirty="0">
                <a:effectLst/>
                <a:latin typeface="Times" pitchFamily="2" charset="0"/>
              </a:rPr>
              <a:t>, P., </a:t>
            </a:r>
            <a:r>
              <a:rPr lang="en-IN" sz="1900" dirty="0" err="1">
                <a:effectLst/>
                <a:latin typeface="Times" pitchFamily="2" charset="0"/>
              </a:rPr>
              <a:t>Bilancia</a:t>
            </a:r>
            <a:r>
              <a:rPr lang="en-IN" sz="1900" dirty="0">
                <a:effectLst/>
                <a:latin typeface="Times" pitchFamily="2" charset="0"/>
              </a:rPr>
              <a:t>, M.: Predicting student dropouts in higher education using supervised classification algorithms. In: </a:t>
            </a:r>
            <a:r>
              <a:rPr lang="en-IN" sz="1900" dirty="0" err="1">
                <a:effectLst/>
                <a:latin typeface="Times" pitchFamily="2" charset="0"/>
              </a:rPr>
              <a:t>Gervasi</a:t>
            </a:r>
            <a:r>
              <a:rPr lang="en-IN" sz="1900" dirty="0">
                <a:effectLst/>
                <a:latin typeface="Times" pitchFamily="2" charset="0"/>
              </a:rPr>
              <a:t>, O., et al. (eds.) ICCSA 2018. LNCS, vol. 10962, pp. 18–33. Springer, Cham (2018). https://</a:t>
            </a:r>
            <a:r>
              <a:rPr lang="en-IN" sz="1900" dirty="0" err="1">
                <a:effectLst/>
                <a:latin typeface="Times" pitchFamily="2" charset="0"/>
              </a:rPr>
              <a:t>doi</a:t>
            </a:r>
            <a:r>
              <a:rPr lang="en-IN" sz="1900" dirty="0">
                <a:effectLst/>
                <a:latin typeface="Times" pitchFamily="2" charset="0"/>
              </a:rPr>
              <a:t>. org/10.1007/978-3-319-95168-3 2 </a:t>
            </a:r>
          </a:p>
          <a:p>
            <a:r>
              <a:rPr lang="en-US" sz="1900" dirty="0">
                <a:latin typeface="Times" pitchFamily="2" charset="0"/>
              </a:rPr>
              <a:t>V. Hegde and P. P. </a:t>
            </a:r>
            <a:r>
              <a:rPr lang="en-US" sz="1900" dirty="0" err="1">
                <a:latin typeface="Times" pitchFamily="2" charset="0"/>
              </a:rPr>
              <a:t>Prageeth</a:t>
            </a:r>
            <a:r>
              <a:rPr lang="en-US" sz="1900" dirty="0">
                <a:latin typeface="Times" pitchFamily="2" charset="0"/>
              </a:rPr>
              <a:t>, "Higher education student dropout prediction and analysis through educational data mining," 2018 2nd International Conference on Inventive Systems and Control (ICISC), 2018, pp. 694-699, </a:t>
            </a:r>
            <a:r>
              <a:rPr lang="en-US" sz="1900" dirty="0" err="1">
                <a:latin typeface="Times" pitchFamily="2" charset="0"/>
              </a:rPr>
              <a:t>doi</a:t>
            </a:r>
            <a:r>
              <a:rPr lang="en-US" sz="1900" dirty="0">
                <a:latin typeface="Times" pitchFamily="2" charset="0"/>
              </a:rPr>
              <a:t>: 10.1109/ICISC.2018.8398887.</a:t>
            </a:r>
          </a:p>
          <a:p>
            <a:r>
              <a:rPr lang="en-US" sz="1900" dirty="0" err="1">
                <a:latin typeface="Times" pitchFamily="2" charset="0"/>
              </a:rPr>
              <a:t>Baneres</a:t>
            </a:r>
            <a:r>
              <a:rPr lang="en-US" sz="1900" dirty="0">
                <a:latin typeface="Times" pitchFamily="2" charset="0"/>
              </a:rPr>
              <a:t>, David, M. Elena Rodríguez-Gonzalez, and </a:t>
            </a:r>
            <a:r>
              <a:rPr lang="en-US" sz="1900" dirty="0" err="1">
                <a:latin typeface="Times" pitchFamily="2" charset="0"/>
              </a:rPr>
              <a:t>Montse</a:t>
            </a:r>
            <a:r>
              <a:rPr lang="en-US" sz="1900" dirty="0">
                <a:latin typeface="Times" pitchFamily="2" charset="0"/>
              </a:rPr>
              <a:t> Serra. "An early feedback prediction system for learners at-risk within a first-year higher education course." IEEE Transactions on Learning Technologies 12.2 (2019): 249-263.</a:t>
            </a:r>
            <a:endParaRPr lang="en-GB" sz="1900" dirty="0">
              <a:latin typeface="Times" pitchFamily="2" charset="0"/>
            </a:endParaRPr>
          </a:p>
          <a:p>
            <a:pPr marL="0" indent="0">
              <a:buNone/>
            </a:pPr>
            <a:endParaRPr lang="en-IN" sz="1900" dirty="0">
              <a:latin typeface="Times" pitchFamily="2" charset="0"/>
            </a:endParaRPr>
          </a:p>
          <a:p>
            <a:endParaRPr lang="en-US" sz="19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41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41F0D-2596-9148-B79E-32164EA8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" pitchFamily="2" charset="0"/>
              </a:rPr>
              <a:t>DATASET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D521C3-5EE5-7D26-30B3-CCCFED42D8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27024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72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2AC420E-F79A-4FB7-8013-94B1E8B63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592824" cy="3233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41F0D-2596-9148-B79E-32164EA8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55591"/>
            <a:ext cx="4929352" cy="2315616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" pitchFamily="2" charset="0"/>
              </a:rPr>
              <a:t>DATA CATEGORIES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E8872B6-836E-4281-A971-D133C6187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0B655FA0-F08E-419A-83F5-23E3ADA5A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D8E9261-7E3D-4B22-9B39-8CC1D4F43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632485D7-A2AD-470C-BD26-EABCF63F9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22BD4173-4E70-447E-9DFE-F4E5CB830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037F912F-356C-4A91-B15E-7A1D626E6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49B3E584-4770-448C-AEA7-2CEE9F85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BB0DAED8-C4B6-4A57-9196-B11759865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72B27AFA-86A5-4FB9-9FE1-33E250396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655899FB-5538-4E4C-B95A-D3BA49BBD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885694C0-F226-4392-885A-1056B163F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483E3282-BB58-46D8-BB45-F7F2DBCC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6">
              <a:extLst>
                <a:ext uri="{FF2B5EF4-FFF2-40B4-BE49-F238E27FC236}">
                  <a16:creationId xmlns:a16="http://schemas.microsoft.com/office/drawing/2014/main" id="{402E8DFE-1141-4DAF-AB0C-A74CC0EFD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B261BAA8-8B84-4751-80F6-9153C68F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10FB8389-B4B0-4276-A6EB-553593773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7E496AA7-168D-4B53-A954-31C3A61C2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E0223324-6476-4A1F-B26F-77CB4E5AA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81E2E8B6-2216-47C5-A3C2-1DBAD819E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9A0ABF1C-7928-4DD3-B9A6-6B599599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8D1F42DA-9F6E-477D-B3BB-92EC089DB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9457FA40-677B-4BAA-BF89-253A485D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33984"/>
            <a:ext cx="606971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01D6C03-5A3F-5E6F-0FFA-6EB0FD47A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72" y="3233984"/>
            <a:ext cx="5985852" cy="3550864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A0CCB0-3ADA-893B-96E6-6789F06CC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023779"/>
              </p:ext>
            </p:extLst>
          </p:nvPr>
        </p:nvGraphicFramePr>
        <p:xfrm>
          <a:off x="6663436" y="-1"/>
          <a:ext cx="5593131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324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B66B765-4C1C-8755-E905-448916ADFC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41F0D-2596-9148-B79E-32164EA8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1065862"/>
            <a:ext cx="4073331" cy="4726276"/>
          </a:xfrm>
        </p:spPr>
        <p:txBody>
          <a:bodyPr>
            <a:normAutofit/>
          </a:bodyPr>
          <a:lstStyle/>
          <a:p>
            <a:pPr algn="ctr"/>
            <a:r>
              <a:rPr lang="en-US" sz="3700" b="1" dirty="0">
                <a:solidFill>
                  <a:srgbClr val="FFFFFF"/>
                </a:solidFill>
                <a:latin typeface="Times" pitchFamily="2" charset="0"/>
              </a:rPr>
              <a:t>DATA </a:t>
            </a:r>
            <a:br>
              <a:rPr lang="en-US" sz="3700" b="1" dirty="0">
                <a:solidFill>
                  <a:srgbClr val="FFFFFF"/>
                </a:solidFill>
                <a:latin typeface="Times" pitchFamily="2" charset="0"/>
              </a:rPr>
            </a:br>
            <a:r>
              <a:rPr lang="en-US" sz="3700" b="1" dirty="0">
                <a:solidFill>
                  <a:srgbClr val="FFFFFF"/>
                </a:solidFill>
                <a:latin typeface="Times" pitchFamily="2" charset="0"/>
              </a:rPr>
              <a:t>PRE-PROCESSING</a:t>
            </a:r>
          </a:p>
        </p:txBody>
      </p: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660F9A-2E81-AB88-31A0-DE162E242C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313532"/>
              </p:ext>
            </p:extLst>
          </p:nvPr>
        </p:nvGraphicFramePr>
        <p:xfrm>
          <a:off x="4989566" y="1065862"/>
          <a:ext cx="6958593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3792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4F494-C510-A7FE-3753-299445DF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Times" pitchFamily="2" charset="0"/>
              </a:rPr>
              <a:t>FINAL PREDICTORS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423E93-4517-4F81-3DE9-C55148BAC1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3712549"/>
              </p:ext>
            </p:extLst>
          </p:nvPr>
        </p:nvGraphicFramePr>
        <p:xfrm>
          <a:off x="1036320" y="1810094"/>
          <a:ext cx="10119360" cy="4299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201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1023850-5742-5A06-E2CB-26ABC6EE4A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1245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41F0D-2596-9148-B79E-32164EA8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b="1" dirty="0">
                <a:latin typeface="Times" pitchFamily="2" charset="0"/>
              </a:rPr>
              <a:t>MACHINE LEARNING MODELS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74EB9-662A-57AB-84FE-EA80F5417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lvl="2"/>
            <a:r>
              <a:rPr lang="en-US" sz="2400" dirty="0"/>
              <a:t>Decision Tree</a:t>
            </a:r>
          </a:p>
          <a:p>
            <a:pPr lvl="2"/>
            <a:r>
              <a:rPr lang="en-US" sz="2400" dirty="0"/>
              <a:t>Random Forest</a:t>
            </a:r>
          </a:p>
          <a:p>
            <a:pPr lvl="2"/>
            <a:r>
              <a:rPr lang="en-US" sz="2400" dirty="0"/>
              <a:t>AdaBoost</a:t>
            </a:r>
          </a:p>
          <a:p>
            <a:pPr lvl="2"/>
            <a:r>
              <a:rPr lang="en-US" sz="2400" dirty="0"/>
              <a:t>Gradient Boost</a:t>
            </a:r>
          </a:p>
          <a:p>
            <a:pPr lvl="2"/>
            <a:r>
              <a:rPr lang="en-US" sz="2400" dirty="0" err="1"/>
              <a:t>XGBoost</a:t>
            </a:r>
            <a:endParaRPr lang="en-US" sz="2400" dirty="0"/>
          </a:p>
          <a:p>
            <a:pPr lvl="2"/>
            <a:r>
              <a:rPr lang="en-US" sz="2400" dirty="0"/>
              <a:t>K-Nearest </a:t>
            </a:r>
            <a:r>
              <a:rPr lang="en-US" sz="2400" dirty="0" err="1"/>
              <a:t>Neighbours</a:t>
            </a:r>
            <a:endParaRPr lang="en-US" sz="2400" dirty="0"/>
          </a:p>
          <a:p>
            <a:pPr lvl="2"/>
            <a:r>
              <a:rPr lang="en-US" sz="2400" dirty="0"/>
              <a:t>Logistic Regression</a:t>
            </a:r>
          </a:p>
          <a:p>
            <a:pPr lvl="2"/>
            <a:r>
              <a:rPr lang="en-US" sz="2400" dirty="0"/>
              <a:t>Artificial Neural Networks</a:t>
            </a:r>
          </a:p>
          <a:p>
            <a:pPr marL="457200"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15478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{06C4E033-4F14-C44A-A0BA-72654F078A17}tf16401378</Template>
  <TotalTime>1177</TotalTime>
  <Words>508</Words>
  <Application>Microsoft Macintosh PowerPoint</Application>
  <PresentationFormat>Widescreen</PresentationFormat>
  <Paragraphs>73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Times</vt:lpstr>
      <vt:lpstr>Times New Roman</vt:lpstr>
      <vt:lpstr>Wingdings</vt:lpstr>
      <vt:lpstr>Office Theme</vt:lpstr>
      <vt:lpstr>Project – PROSPER</vt:lpstr>
      <vt:lpstr>PowerPoint Presentation</vt:lpstr>
      <vt:lpstr>BUSINESS PROBLEM</vt:lpstr>
      <vt:lpstr>MACHINE LEARNING IN EDUCATION</vt:lpstr>
      <vt:lpstr>DATASET</vt:lpstr>
      <vt:lpstr>DATA CATEGORIES</vt:lpstr>
      <vt:lpstr>DATA  PRE-PROCESSING</vt:lpstr>
      <vt:lpstr>FINAL PREDICTORS</vt:lpstr>
      <vt:lpstr>MACHINE LEARNING MODELS</vt:lpstr>
      <vt:lpstr>PERFORMANCE METRICS</vt:lpstr>
      <vt:lpstr>MODELS PERFORMANCE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Project-Prosper</dc:title>
  <dc:creator>harsha crabs</dc:creator>
  <cp:lastModifiedBy>harsha crabs</cp:lastModifiedBy>
  <cp:revision>46</cp:revision>
  <dcterms:created xsi:type="dcterms:W3CDTF">2022-10-27T22:41:16Z</dcterms:created>
  <dcterms:modified xsi:type="dcterms:W3CDTF">2022-10-31T22:44:30Z</dcterms:modified>
</cp:coreProperties>
</file>